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51"/>
  </p:notesMasterIdLst>
  <p:handoutMasterIdLst>
    <p:handoutMasterId r:id="rId52"/>
  </p:handoutMasterIdLst>
  <p:sldIdLst>
    <p:sldId id="256" r:id="rId3"/>
    <p:sldId id="280" r:id="rId4"/>
    <p:sldId id="305" r:id="rId5"/>
    <p:sldId id="306" r:id="rId6"/>
    <p:sldId id="307" r:id="rId7"/>
    <p:sldId id="308" r:id="rId8"/>
    <p:sldId id="311" r:id="rId9"/>
    <p:sldId id="313"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3" r:id="rId23"/>
    <p:sldId id="382" r:id="rId24"/>
    <p:sldId id="408" r:id="rId25"/>
    <p:sldId id="384" r:id="rId26"/>
    <p:sldId id="385" r:id="rId27"/>
    <p:sldId id="388" r:id="rId28"/>
    <p:sldId id="387" r:id="rId29"/>
    <p:sldId id="386" r:id="rId30"/>
    <p:sldId id="392" r:id="rId31"/>
    <p:sldId id="390" r:id="rId32"/>
    <p:sldId id="393" r:id="rId33"/>
    <p:sldId id="391" r:id="rId34"/>
    <p:sldId id="394" r:id="rId35"/>
    <p:sldId id="395" r:id="rId36"/>
    <p:sldId id="399" r:id="rId37"/>
    <p:sldId id="398" r:id="rId38"/>
    <p:sldId id="397" r:id="rId39"/>
    <p:sldId id="396" r:id="rId40"/>
    <p:sldId id="400" r:id="rId41"/>
    <p:sldId id="401" r:id="rId42"/>
    <p:sldId id="402" r:id="rId43"/>
    <p:sldId id="403" r:id="rId44"/>
    <p:sldId id="404" r:id="rId45"/>
    <p:sldId id="406" r:id="rId46"/>
    <p:sldId id="360" r:id="rId47"/>
    <p:sldId id="361" r:id="rId48"/>
    <p:sldId id="407" r:id="rId49"/>
    <p:sldId id="28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欢迎" id="{E75E278A-FF0E-49A4-B170-79828D63BBAD}">
          <p14:sldIdLst>
            <p14:sldId id="256"/>
            <p14:sldId id="280"/>
            <p14:sldId id="305"/>
            <p14:sldId id="306"/>
            <p14:sldId id="307"/>
            <p14:sldId id="308"/>
            <p14:sldId id="311"/>
            <p14:sldId id="313"/>
            <p14:sldId id="370"/>
            <p14:sldId id="371"/>
            <p14:sldId id="372"/>
            <p14:sldId id="373"/>
            <p14:sldId id="374"/>
            <p14:sldId id="375"/>
            <p14:sldId id="376"/>
            <p14:sldId id="377"/>
            <p14:sldId id="378"/>
            <p14:sldId id="379"/>
            <p14:sldId id="380"/>
            <p14:sldId id="381"/>
            <p14:sldId id="383"/>
            <p14:sldId id="382"/>
            <p14:sldId id="408"/>
            <p14:sldId id="384"/>
            <p14:sldId id="385"/>
            <p14:sldId id="388"/>
            <p14:sldId id="387"/>
            <p14:sldId id="386"/>
            <p14:sldId id="392"/>
            <p14:sldId id="390"/>
            <p14:sldId id="393"/>
            <p14:sldId id="391"/>
            <p14:sldId id="394"/>
            <p14:sldId id="395"/>
            <p14:sldId id="399"/>
            <p14:sldId id="398"/>
            <p14:sldId id="397"/>
            <p14:sldId id="396"/>
            <p14:sldId id="400"/>
            <p14:sldId id="401"/>
            <p14:sldId id="402"/>
            <p14:sldId id="403"/>
            <p14:sldId id="404"/>
            <p14:sldId id="406"/>
            <p14:sldId id="360"/>
            <p14:sldId id="361"/>
            <p14:sldId id="407"/>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2B4A6"/>
    <a:srgbClr val="734F29"/>
    <a:srgbClr val="D24726"/>
    <a:srgbClr val="DD462F"/>
    <a:srgbClr val="AEB785"/>
    <a:srgbClr val="EFD5A2"/>
    <a:srgbClr val="3B3026"/>
    <a:srgbClr val="ECE1CA"/>
    <a:srgbClr val="7955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6" autoAdjust="0"/>
    <p:restoredTop sz="94280" autoAdjust="0"/>
  </p:normalViewPr>
  <p:slideViewPr>
    <p:cSldViewPr snapToGrid="0">
      <p:cViewPr varScale="1">
        <p:scale>
          <a:sx n="71" d="100"/>
          <a:sy n="71" d="100"/>
        </p:scale>
        <p:origin x="696" y="78"/>
      </p:cViewPr>
      <p:guideLst>
        <p:guide orient="horz" pos="2160"/>
        <p:guide pos="3840"/>
      </p:guideLst>
    </p:cSldViewPr>
  </p:slideViewPr>
  <p:notesTextViewPr>
    <p:cViewPr>
      <p:scale>
        <a:sx n="3" d="2"/>
        <a:sy n="3" d="2"/>
      </p:scale>
      <p:origin x="0" y="0"/>
    </p:cViewPr>
  </p:notesTextViewPr>
  <p:notesViewPr>
    <p:cSldViewPr snapToGrid="0">
      <p:cViewPr varScale="1">
        <p:scale>
          <a:sx n="57" d="100"/>
          <a:sy n="57" d="100"/>
        </p:scale>
        <p:origin x="2808" y="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1F4569-7EF1-451B-AE5E-AE17C1DBA216}" type="datetimeFigureOut">
              <a:rPr lang="zh-CN" altLang="en-US" smtClean="0"/>
              <a:t>2017/12/21 Thursday</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1C23599-2099-4B64-B76C-8966904D0340}" type="slidenum">
              <a:rPr lang="zh-CN" altLang="en-US" smtClean="0"/>
              <a:t>‹#›</a:t>
            </a:fld>
            <a:endParaRPr lang="zh-CN" altLang="en-US"/>
          </a:p>
        </p:txBody>
      </p:sp>
    </p:spTree>
    <p:extLst>
      <p:ext uri="{BB962C8B-B14F-4D97-AF65-F5344CB8AC3E}">
        <p14:creationId xmlns:p14="http://schemas.microsoft.com/office/powerpoint/2010/main" val="22165605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zh-CN" sz="1200"/>
            </a:lvl1pPr>
          </a:lstStyle>
          <a:p>
            <a:endParaRPr lang="zh-CN"/>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zh-CN" sz="1200"/>
            </a:lvl1pPr>
          </a:lstStyle>
          <a:p>
            <a:fld id="{EC13577B-6902-467D-A26C-08A0DD5E4E03}" type="datetimeFigureOut">
              <a:t>2017/12/21 Thursday</a:t>
            </a:fld>
            <a:endParaRPr lang="zh-CN"/>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zh-CN" sz="1200"/>
            </a:lvl1pPr>
          </a:lstStyle>
          <a:p>
            <a:endParaRPr lang="zh-CN"/>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zh-CN" sz="1200"/>
            </a:lvl1pPr>
          </a:lstStyle>
          <a:p>
            <a:fld id="{DF61EA0F-A667-4B49-8422-0062BC55E249}" type="slidenum">
              <a:t>‹#›</a:t>
            </a:fld>
            <a:endParaRPr lang="zh-CN"/>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lang="zh-CN" sz="1200" kern="1200">
        <a:solidFill>
          <a:schemeClr val="tx1"/>
        </a:solidFill>
        <a:latin typeface="+mn-lt"/>
        <a:ea typeface="+mn-ea"/>
        <a:cs typeface="+mn-cs"/>
      </a:defRPr>
    </a:lvl1pPr>
    <a:lvl2pPr marL="457200" algn="l" defTabSz="914400" rtl="0" eaLnBrk="1" latinLnBrk="0" hangingPunct="1">
      <a:defRPr lang="zh-CN" sz="1200" kern="1200">
        <a:solidFill>
          <a:schemeClr val="tx1"/>
        </a:solidFill>
        <a:latin typeface="+mn-lt"/>
        <a:ea typeface="+mn-ea"/>
        <a:cs typeface="+mn-cs"/>
      </a:defRPr>
    </a:lvl2pPr>
    <a:lvl3pPr marL="914400" algn="l" defTabSz="914400" rtl="0" eaLnBrk="1" latinLnBrk="0" hangingPunct="1">
      <a:defRPr lang="zh-CN" sz="1200" kern="1200">
        <a:solidFill>
          <a:schemeClr val="tx1"/>
        </a:solidFill>
        <a:latin typeface="+mn-lt"/>
        <a:ea typeface="+mn-ea"/>
        <a:cs typeface="+mn-cs"/>
      </a:defRPr>
    </a:lvl3pPr>
    <a:lvl4pPr marL="1371600" algn="l" defTabSz="914400" rtl="0" eaLnBrk="1" latinLnBrk="0" hangingPunct="1">
      <a:defRPr lang="zh-CN" sz="1200" kern="1200">
        <a:solidFill>
          <a:schemeClr val="tx1"/>
        </a:solidFill>
        <a:latin typeface="+mn-lt"/>
        <a:ea typeface="+mn-ea"/>
        <a:cs typeface="+mn-cs"/>
      </a:defRPr>
    </a:lvl4pPr>
    <a:lvl5pPr marL="1828800" algn="l" defTabSz="914400" rtl="0" eaLnBrk="1" latinLnBrk="0" hangingPunct="1">
      <a:defRPr lang="zh-CN" sz="1200" kern="1200">
        <a:solidFill>
          <a:schemeClr val="tx1"/>
        </a:solidFill>
        <a:latin typeface="+mn-lt"/>
        <a:ea typeface="+mn-ea"/>
        <a:cs typeface="+mn-cs"/>
      </a:defRPr>
    </a:lvl5pPr>
    <a:lvl6pPr marL="2286000" algn="l" defTabSz="914400" rtl="0" eaLnBrk="1" latinLnBrk="0" hangingPunct="1">
      <a:defRPr lang="zh-CN" sz="1200" kern="1200">
        <a:solidFill>
          <a:schemeClr val="tx1"/>
        </a:solidFill>
        <a:latin typeface="+mn-lt"/>
        <a:ea typeface="+mn-ea"/>
        <a:cs typeface="+mn-cs"/>
      </a:defRPr>
    </a:lvl6pPr>
    <a:lvl7pPr marL="2743200" algn="l" defTabSz="914400" rtl="0" eaLnBrk="1" latinLnBrk="0" hangingPunct="1">
      <a:defRPr lang="zh-CN" sz="1200" kern="1200">
        <a:solidFill>
          <a:schemeClr val="tx1"/>
        </a:solidFill>
        <a:latin typeface="+mn-lt"/>
        <a:ea typeface="+mn-ea"/>
        <a:cs typeface="+mn-cs"/>
      </a:defRPr>
    </a:lvl7pPr>
    <a:lvl8pPr marL="3200400" algn="l" defTabSz="914400" rtl="0" eaLnBrk="1" latinLnBrk="0" hangingPunct="1">
      <a:defRPr lang="zh-CN" sz="1200" kern="1200">
        <a:solidFill>
          <a:schemeClr val="tx1"/>
        </a:solidFill>
        <a:latin typeface="+mn-lt"/>
        <a:ea typeface="+mn-ea"/>
        <a:cs typeface="+mn-cs"/>
      </a:defRPr>
    </a:lvl8pPr>
    <a:lvl9pPr marL="3657600" algn="l" defTabSz="914400" rtl="0" eaLnBrk="1" latinLnBrk="0" hangingPunct="1">
      <a:defRPr lang="zh-CN"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1</a:t>
            </a:fld>
            <a:endParaRPr lang="zh-CN"/>
          </a:p>
        </p:txBody>
      </p:sp>
    </p:spTree>
    <p:extLst>
      <p:ext uri="{BB962C8B-B14F-4D97-AF65-F5344CB8AC3E}">
        <p14:creationId xmlns:p14="http://schemas.microsoft.com/office/powerpoint/2010/main" val="101176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t>在 </a:t>
            </a:r>
            <a:r>
              <a:rPr lang="zh-CN" baseline="0" dirty="0"/>
              <a:t>“幻灯片放映”模式，单击箭头进入 PowerPoint 入门中心。</a:t>
            </a:r>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2</a:t>
            </a:fld>
            <a:endParaRPr lang="zh-CN"/>
          </a:p>
        </p:txBody>
      </p:sp>
    </p:spTree>
    <p:extLst>
      <p:ext uri="{BB962C8B-B14F-4D97-AF65-F5344CB8AC3E}">
        <p14:creationId xmlns:p14="http://schemas.microsoft.com/office/powerpoint/2010/main" val="2600335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707262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extLst>
      <p:ext uri="{BB962C8B-B14F-4D97-AF65-F5344CB8AC3E}">
        <p14:creationId xmlns:p14="http://schemas.microsoft.com/office/powerpoint/2010/main" val="319303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extLst>
      <p:ext uri="{BB962C8B-B14F-4D97-AF65-F5344CB8AC3E}">
        <p14:creationId xmlns:p14="http://schemas.microsoft.com/office/powerpoint/2010/main" val="2637396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001485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94467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t>在 </a:t>
            </a:r>
            <a:r>
              <a:rPr lang="zh-CN" baseline="0" dirty="0"/>
              <a:t>“幻灯片放映”模式，单击箭头进入 PowerPoint 入门中心。</a:t>
            </a:r>
            <a:endParaRPr lang="zh-CN" dirty="0"/>
          </a:p>
        </p:txBody>
      </p:sp>
      <p:sp>
        <p:nvSpPr>
          <p:cNvPr id="4" name="幻灯片编号占位符 3"/>
          <p:cNvSpPr>
            <a:spLocks noGrp="1"/>
          </p:cNvSpPr>
          <p:nvPr>
            <p:ph type="sldNum" sz="quarter" idx="10"/>
          </p:nvPr>
        </p:nvSpPr>
        <p:spPr/>
        <p:txBody>
          <a:bodyPr/>
          <a:lstStyle/>
          <a:p>
            <a:fld id="{DF61EA0F-A667-4B49-8422-0062BC55E249}" type="slidenum">
              <a:rPr lang="en-US" altLang="zh-CN" smtClean="0"/>
              <a:t>48</a:t>
            </a:fld>
            <a:endParaRPr lang="zh-CN"/>
          </a:p>
        </p:txBody>
      </p:sp>
    </p:spTree>
    <p:extLst>
      <p:ext uri="{BB962C8B-B14F-4D97-AF65-F5344CB8AC3E}">
        <p14:creationId xmlns:p14="http://schemas.microsoft.com/office/powerpoint/2010/main" val="76475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动态图">
    <p:spTree>
      <p:nvGrpSpPr>
        <p:cNvPr id="1" name=""/>
        <p:cNvGrpSpPr/>
        <p:nvPr/>
      </p:nvGrpSpPr>
      <p:grpSpPr>
        <a:xfrm>
          <a:off x="0" y="0"/>
          <a:ext cx="0" cy="0"/>
          <a:chOff x="0" y="0"/>
          <a:chExt cx="0" cy="0"/>
        </a:xfrm>
      </p:grpSpPr>
      <p:sp>
        <p:nvSpPr>
          <p:cNvPr id="7" name="矩形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
        <p:nvSpPr>
          <p:cNvPr id="8" name="矩形 7"/>
          <p:cNvSpPr/>
          <p:nvPr userDrawn="1"/>
        </p:nvSpPr>
        <p:spPr>
          <a:xfrm>
            <a:off x="0" y="0"/>
            <a:ext cx="12192000"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p>
        </p:txBody>
      </p:sp>
    </p:spTree>
    <p:extLst>
      <p:ext uri="{BB962C8B-B14F-4D97-AF65-F5344CB8AC3E}">
        <p14:creationId xmlns:p14="http://schemas.microsoft.com/office/powerpoint/2010/main" val="285250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题注">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atinLnBrk="0">
              <a:defRPr lang="zh-CN" sz="3200">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图片占位符 2"/>
          <p:cNvSpPr>
            <a:spLocks noGrp="1"/>
          </p:cNvSpPr>
          <p:nvPr>
            <p:ph type="pic" idx="1"/>
          </p:nvPr>
        </p:nvSpPr>
        <p:spPr>
          <a:xfrm>
            <a:off x="5183188" y="987427"/>
            <a:ext cx="6172200" cy="4873625"/>
          </a:xfrm>
        </p:spPr>
        <p:txBody>
          <a:bodyPr/>
          <a:lstStyle>
            <a:lvl1pPr marL="0" indent="0" latinLnBrk="0">
              <a:buNone/>
              <a:defRPr lang="zh-CN" sz="3200">
                <a:latin typeface="微软雅黑" panose="020B0503020204020204" pitchFamily="34" charset="-122"/>
                <a:ea typeface="微软雅黑" panose="020B0503020204020204" pitchFamily="34" charset="-122"/>
              </a:defRPr>
            </a:lvl1pPr>
            <a:lvl2pPr marL="457200" indent="0" latinLnBrk="0">
              <a:buNone/>
              <a:defRPr lang="zh-CN" sz="2800"/>
            </a:lvl2pPr>
            <a:lvl3pPr marL="914400" indent="0" latinLnBrk="0">
              <a:buNone/>
              <a:defRPr lang="zh-CN" sz="2400"/>
            </a:lvl3pPr>
            <a:lvl4pPr marL="1371600" indent="0" latinLnBrk="0">
              <a:buNone/>
              <a:defRPr lang="zh-CN" sz="2000"/>
            </a:lvl4pPr>
            <a:lvl5pPr marL="1828800" indent="0" latinLnBrk="0">
              <a:buNone/>
              <a:defRPr lang="zh-CN" sz="2000"/>
            </a:lvl5pPr>
            <a:lvl6pPr marL="2286000" indent="0" latinLnBrk="0">
              <a:buNone/>
              <a:defRPr lang="zh-CN" sz="2000"/>
            </a:lvl6pPr>
            <a:lvl7pPr marL="2743200" indent="0" latinLnBrk="0">
              <a:buNone/>
              <a:defRPr lang="zh-CN" sz="2000"/>
            </a:lvl7pPr>
            <a:lvl8pPr marL="3200400" indent="0" latinLnBrk="0">
              <a:buNone/>
              <a:defRPr lang="zh-CN" sz="2000"/>
            </a:lvl8pPr>
            <a:lvl9pPr marL="3657600" indent="0" latinLnBrk="0">
              <a:buNone/>
              <a:defRPr lang="zh-CN" sz="2000"/>
            </a:lvl9pPr>
          </a:lstStyle>
          <a:p>
            <a:r>
              <a:rPr lang="zh-CN" altLang="en-US"/>
              <a:t>单击图标添加图片</a:t>
            </a:r>
            <a:endParaRPr lang="zh-CN"/>
          </a:p>
        </p:txBody>
      </p:sp>
      <p:sp>
        <p:nvSpPr>
          <p:cNvPr id="4" name="文本占位符 3"/>
          <p:cNvSpPr>
            <a:spLocks noGrp="1"/>
          </p:cNvSpPr>
          <p:nvPr>
            <p:ph type="body" sz="half" idx="2"/>
          </p:nvPr>
        </p:nvSpPr>
        <p:spPr>
          <a:xfrm>
            <a:off x="839788" y="2101850"/>
            <a:ext cx="3932237" cy="3759200"/>
          </a:xfrm>
        </p:spPr>
        <p:txBody>
          <a:bodyPr/>
          <a:lstStyle>
            <a:lvl1pPr marL="0" indent="0" latinLnBrk="0">
              <a:buNone/>
              <a:defRPr lang="zh-CN" sz="1600">
                <a:latin typeface="微软雅黑" panose="020B0503020204020204" pitchFamily="34" charset="-122"/>
                <a:ea typeface="微软雅黑" panose="020B0503020204020204" pitchFamily="34" charset="-122"/>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幻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Tree>
    <p:extLst>
      <p:ext uri="{BB962C8B-B14F-4D97-AF65-F5344CB8AC3E}">
        <p14:creationId xmlns:p14="http://schemas.microsoft.com/office/powerpoint/2010/main" val="3161095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二级标题和竖排文字">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竖排文字占位符 2"/>
          <p:cNvSpPr>
            <a:spLocks noGrp="1"/>
          </p:cNvSpPr>
          <p:nvPr>
            <p:ph type="body" orient="vert" idx="1"/>
          </p:nvPr>
        </p:nvSpPr>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8" name="矩形 7"/>
          <p:cNvSpPr/>
          <p:nvPr userDrawn="1"/>
        </p:nvSpPr>
        <p:spPr>
          <a:xfrm>
            <a:off x="0" y="0"/>
            <a:ext cx="12192000" cy="13328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69213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二级竖排标题和文本">
    <p:spTree>
      <p:nvGrpSpPr>
        <p:cNvPr id="1" name=""/>
        <p:cNvGrpSpPr/>
        <p:nvPr/>
      </p:nvGrpSpPr>
      <p:grpSpPr>
        <a:xfrm>
          <a:off x="0" y="0"/>
          <a:ext cx="0" cy="0"/>
          <a:chOff x="0" y="0"/>
          <a:chExt cx="0" cy="0"/>
        </a:xfrm>
      </p:grpSpPr>
      <p:sp>
        <p:nvSpPr>
          <p:cNvPr id="7" name="矩形 6"/>
          <p:cNvSpPr/>
          <p:nvPr/>
        </p:nvSpPr>
        <p:spPr>
          <a:xfrm>
            <a:off x="10095346" y="0"/>
            <a:ext cx="2096655" cy="6858000"/>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竖排标题 1"/>
          <p:cNvSpPr>
            <a:spLocks noGrp="1"/>
          </p:cNvSpPr>
          <p:nvPr>
            <p:ph type="title" orient="vert"/>
          </p:nvPr>
        </p:nvSpPr>
        <p:spPr>
          <a:xfrm>
            <a:off x="10215419" y="365125"/>
            <a:ext cx="1819564" cy="5811838"/>
          </a:xfrm>
        </p:spPr>
        <p:txBody>
          <a:bodyPr vert="eaVert"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竖排文字占位符 2"/>
          <p:cNvSpPr>
            <a:spLocks noGrp="1"/>
          </p:cNvSpPr>
          <p:nvPr>
            <p:ph type="body" orient="vert" idx="1"/>
          </p:nvPr>
        </p:nvSpPr>
        <p:spPr>
          <a:xfrm>
            <a:off x="838201" y="365125"/>
            <a:ext cx="7734300" cy="5811838"/>
          </a:xfrm>
        </p:spPr>
        <p:txBody>
          <a:bodyPr vert="eaVert"/>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8" name="矩形 7"/>
          <p:cNvSpPr/>
          <p:nvPr userDrawn="1"/>
        </p:nvSpPr>
        <p:spPr>
          <a:xfrm>
            <a:off x="10095346" y="0"/>
            <a:ext cx="2096655" cy="68580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22666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7"/>
            <a:ext cx="10515600" cy="1325563"/>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pPr>
              <a:defRPr/>
            </a:pPr>
            <a:fld id="{59F5B9DB-8590-964A-BE6A-36DE40115270}" type="datetime1">
              <a:rPr lang="zh-CN" altLang="en-US"/>
              <a:pPr>
                <a:defRPr/>
              </a:pPr>
              <a:t>2017/12/21 Thursday</a:t>
            </a:fld>
            <a:endParaRPr lang="zh-CN" altLang="en-US" sz="1800">
              <a:solidFill>
                <a:schemeClr val="tx1"/>
              </a:solidFill>
            </a:endParaRPr>
          </a:p>
        </p:txBody>
      </p:sp>
      <p:sp>
        <p:nvSpPr>
          <p:cNvPr id="4" name="页脚占位符 3"/>
          <p:cNvSpPr>
            <a:spLocks noGrp="1"/>
          </p:cNvSpPr>
          <p:nvPr>
            <p:ph type="ftr" sz="quarter" idx="11"/>
          </p:nvPr>
        </p:nvSpPr>
        <p:spPr/>
        <p:txBody>
          <a:bodyPr/>
          <a:lstStyle>
            <a:lvl1pPr>
              <a:defRPr/>
            </a:lvl1pPr>
          </a:lstStyle>
          <a:p>
            <a:pPr>
              <a:defRPr/>
            </a:pPr>
            <a:endParaRPr lang="zh-CN" altLang="zh-CN"/>
          </a:p>
        </p:txBody>
      </p:sp>
      <p:sp>
        <p:nvSpPr>
          <p:cNvPr id="5" name="灯片编号占位符 4"/>
          <p:cNvSpPr>
            <a:spLocks noGrp="1"/>
          </p:cNvSpPr>
          <p:nvPr>
            <p:ph type="sldNum" sz="quarter" idx="12"/>
          </p:nvPr>
        </p:nvSpPr>
        <p:spPr/>
        <p:txBody>
          <a:bodyPr/>
          <a:lstStyle>
            <a:lvl1pPr>
              <a:defRPr/>
            </a:lvl1pPr>
          </a:lstStyle>
          <a:p>
            <a:pPr>
              <a:defRPr/>
            </a:pPr>
            <a:fld id="{7FDB353C-382E-CF44-BBE9-A0C36D6A0203}" type="slidenum">
              <a:rPr lang="zh-CN" altLang="en-US"/>
              <a:pPr>
                <a:defRPr/>
              </a:pPr>
              <a:t>‹#›</a:t>
            </a:fld>
            <a:endParaRPr lang="zh-CN" altLang="en-US" sz="1800">
              <a:solidFill>
                <a:schemeClr val="tx1"/>
              </a:solidFill>
            </a:endParaRPr>
          </a:p>
        </p:txBody>
      </p:sp>
    </p:spTree>
    <p:extLst>
      <p:ext uri="{BB962C8B-B14F-4D97-AF65-F5344CB8AC3E}">
        <p14:creationId xmlns:p14="http://schemas.microsoft.com/office/powerpoint/2010/main" val="218644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总标题">
    <p:spTree>
      <p:nvGrpSpPr>
        <p:cNvPr id="1" name=""/>
        <p:cNvGrpSpPr/>
        <p:nvPr/>
      </p:nvGrpSpPr>
      <p:grpSpPr>
        <a:xfrm>
          <a:off x="0" y="0"/>
          <a:ext cx="0" cy="0"/>
          <a:chOff x="0" y="0"/>
          <a:chExt cx="0" cy="0"/>
        </a:xfrm>
      </p:grpSpPr>
      <p:sp>
        <p:nvSpPr>
          <p:cNvPr id="7" name="矩形 6"/>
          <p:cNvSpPr/>
          <p:nvPr/>
        </p:nvSpPr>
        <p:spPr>
          <a:xfrm>
            <a:off x="0" y="0"/>
            <a:ext cx="12192000" cy="4866468"/>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838200" y="2061006"/>
            <a:ext cx="10515600" cy="2387600"/>
          </a:xfrm>
        </p:spPr>
        <p:txBody>
          <a:bodyPr anchor="b">
            <a:normAutofit/>
          </a:bodyPr>
          <a:lstStyle>
            <a:lvl1pPr algn="l" latinLnBrk="0">
              <a:defRPr lang="zh-CN" sz="54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副标题 2"/>
          <p:cNvSpPr>
            <a:spLocks noGrp="1"/>
          </p:cNvSpPr>
          <p:nvPr>
            <p:ph type="subTitle" idx="1" hasCustomPrompt="1"/>
          </p:nvPr>
        </p:nvSpPr>
        <p:spPr>
          <a:xfrm>
            <a:off x="4648201" y="5042513"/>
            <a:ext cx="6705599" cy="1137793"/>
          </a:xfrm>
        </p:spPr>
        <p:txBody>
          <a:bodyPr>
            <a:normAutofit/>
          </a:bodyPr>
          <a:lstStyle>
            <a:lvl1pPr marL="0" indent="0" algn="l" latinLnBrk="0">
              <a:lnSpc>
                <a:spcPct val="150000"/>
              </a:lnSpc>
              <a:spcBef>
                <a:spcPts val="600"/>
              </a:spcBef>
              <a:buNone/>
              <a:defRPr lang="zh-CN" sz="2800">
                <a:solidFill>
                  <a:srgbClr val="0070C0"/>
                </a:solidFill>
                <a:latin typeface="微软雅黑" panose="020B0503020204020204" pitchFamily="34" charset="-122"/>
                <a:ea typeface="微软雅黑" panose="020B0503020204020204" pitchFamily="34" charset="-122"/>
              </a:defRPr>
            </a:lvl1pPr>
            <a:lvl2pPr marL="457200" indent="0" algn="ctr" latinLnBrk="0">
              <a:buNone/>
              <a:defRPr lang="zh-CN" sz="2000"/>
            </a:lvl2pPr>
            <a:lvl3pPr marL="914400" indent="0" algn="ctr" latinLnBrk="0">
              <a:buNone/>
              <a:defRPr lang="zh-CN" sz="1800"/>
            </a:lvl3pPr>
            <a:lvl4pPr marL="1371600" indent="0" algn="ctr" latinLnBrk="0">
              <a:buNone/>
              <a:defRPr lang="zh-CN" sz="1600"/>
            </a:lvl4pPr>
            <a:lvl5pPr marL="1828800" indent="0" algn="ctr" latinLnBrk="0">
              <a:buNone/>
              <a:defRPr lang="zh-CN" sz="1600"/>
            </a:lvl5pPr>
            <a:lvl6pPr marL="2286000" indent="0" algn="ctr" latinLnBrk="0">
              <a:buNone/>
              <a:defRPr lang="zh-CN" sz="1600"/>
            </a:lvl6pPr>
            <a:lvl7pPr marL="2743200" indent="0" algn="ctr" latinLnBrk="0">
              <a:buNone/>
              <a:defRPr lang="zh-CN" sz="1600"/>
            </a:lvl7pPr>
            <a:lvl8pPr marL="3200400" indent="0" algn="ctr" latinLnBrk="0">
              <a:buNone/>
              <a:defRPr lang="zh-CN" sz="1600"/>
            </a:lvl8pPr>
            <a:lvl9pPr marL="3657600" indent="0" algn="ctr" latinLnBrk="0">
              <a:buNone/>
              <a:defRPr lang="zh-CN" sz="1600"/>
            </a:lvl9pPr>
          </a:lstStyle>
          <a:p>
            <a:r>
              <a:rPr lang="zh-CN" altLang="en-US" dirty="0"/>
              <a:t>副标题样式</a:t>
            </a:r>
            <a:r>
              <a:rPr lang="en-US" altLang="zh-CN" dirty="0"/>
              <a:t>(28</a:t>
            </a:r>
            <a:r>
              <a:rPr lang="zh-CN" altLang="en-US" dirty="0"/>
              <a:t>号</a:t>
            </a:r>
            <a:r>
              <a:rPr lang="en-US" altLang="zh-CN" dirty="0"/>
              <a:t>-</a:t>
            </a:r>
            <a:r>
              <a:rPr lang="zh-CN" altLang="en-US" dirty="0"/>
              <a:t>微软雅黑</a:t>
            </a:r>
            <a:r>
              <a:rPr lang="en-US" altLang="zh-CN" dirty="0"/>
              <a:t>-</a:t>
            </a:r>
            <a:r>
              <a:rPr lang="zh-CN" altLang="en-US" dirty="0"/>
              <a:t>蓝色</a:t>
            </a:r>
            <a:r>
              <a:rPr lang="en-US" altLang="zh-CN" dirty="0"/>
              <a:t>)</a:t>
            </a:r>
            <a:endParaRPr lang="zh-CN" dirty="0"/>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dirty="0"/>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zh-CN" altLang="en-US" dirty="0"/>
          </a:p>
        </p:txBody>
      </p:sp>
      <p:sp>
        <p:nvSpPr>
          <p:cNvPr id="8" name="矩形 7"/>
          <p:cNvSpPr/>
          <p:nvPr userDrawn="1"/>
        </p:nvSpPr>
        <p:spPr>
          <a:xfrm>
            <a:off x="0" y="0"/>
            <a:ext cx="12192000" cy="486646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8549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一级标题">
    <p:spTree>
      <p:nvGrpSpPr>
        <p:cNvPr id="1" name=""/>
        <p:cNvGrpSpPr/>
        <p:nvPr/>
      </p:nvGrpSpPr>
      <p:grpSpPr>
        <a:xfrm>
          <a:off x="0" y="0"/>
          <a:ext cx="0" cy="0"/>
          <a:chOff x="0" y="0"/>
          <a:chExt cx="0" cy="0"/>
        </a:xfrm>
      </p:grpSpPr>
      <p:sp>
        <p:nvSpPr>
          <p:cNvPr id="7" name="矩形 6"/>
          <p:cNvSpPr/>
          <p:nvPr/>
        </p:nvSpPr>
        <p:spPr>
          <a:xfrm>
            <a:off x="5656882" y="1709738"/>
            <a:ext cx="6535119" cy="357518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hasCustomPrompt="1"/>
          </p:nvPr>
        </p:nvSpPr>
        <p:spPr>
          <a:xfrm>
            <a:off x="838201" y="2402238"/>
            <a:ext cx="4508715" cy="2187227"/>
          </a:xfrm>
        </p:spPr>
        <p:txBody>
          <a:bodyPr anchor="ctr">
            <a:noAutofit/>
          </a:bodyPr>
          <a:lstStyle>
            <a:lvl1pPr algn="l" latinLnBrk="0">
              <a:defRPr lang="zh-CN" sz="4800">
                <a:solidFill>
                  <a:srgbClr val="0070C0"/>
                </a:solidFill>
                <a:latin typeface="微软雅黑" panose="020B0503020204020204" pitchFamily="34" charset="-122"/>
                <a:ea typeface="微软雅黑" panose="020B0503020204020204" pitchFamily="34" charset="-122"/>
              </a:defRPr>
            </a:lvl1pPr>
          </a:lstStyle>
          <a:p>
            <a:r>
              <a:rPr lang="zh-CN" altLang="en-US" dirty="0"/>
              <a:t>标题样式</a:t>
            </a:r>
            <a:r>
              <a:rPr lang="en-US" altLang="zh-CN" dirty="0"/>
              <a:t>(48</a:t>
            </a:r>
            <a:r>
              <a:rPr lang="zh-CN" altLang="en-US" dirty="0"/>
              <a:t>号</a:t>
            </a:r>
            <a:r>
              <a:rPr lang="en-US" altLang="zh-CN" dirty="0"/>
              <a:t>-</a:t>
            </a:r>
            <a:r>
              <a:rPr lang="zh-CN" altLang="en-US" dirty="0"/>
              <a:t>微软雅黑</a:t>
            </a:r>
            <a:r>
              <a:rPr lang="en-US" altLang="zh-CN" dirty="0"/>
              <a:t>-</a:t>
            </a:r>
            <a:r>
              <a:rPr lang="zh-CN" altLang="en-US" dirty="0"/>
              <a:t>蓝色</a:t>
            </a:r>
            <a:r>
              <a:rPr lang="en-US" altLang="zh-CN" dirty="0"/>
              <a:t>)</a:t>
            </a:r>
            <a:endParaRPr lang="zh-CN" dirty="0"/>
          </a:p>
        </p:txBody>
      </p:sp>
      <p:sp>
        <p:nvSpPr>
          <p:cNvPr id="3" name="文本占位符 2"/>
          <p:cNvSpPr>
            <a:spLocks noGrp="1"/>
          </p:cNvSpPr>
          <p:nvPr>
            <p:ph type="body" idx="1"/>
          </p:nvPr>
        </p:nvSpPr>
        <p:spPr>
          <a:xfrm>
            <a:off x="6323308" y="2402237"/>
            <a:ext cx="5269424" cy="2187226"/>
          </a:xfrm>
        </p:spPr>
        <p:txBody>
          <a:bodyPr anchor="ctr">
            <a:normAutofit/>
          </a:bodyPr>
          <a:lstStyle>
            <a:lvl1pPr marL="0" indent="0" latinLnBrk="0">
              <a:lnSpc>
                <a:spcPct val="150000"/>
              </a:lnSpc>
              <a:buNone/>
              <a:defRPr lang="zh-CN" sz="2800">
                <a:solidFill>
                  <a:schemeClr val="bg1"/>
                </a:solidFill>
                <a:latin typeface="微软雅黑" panose="020B0503020204020204" pitchFamily="34" charset="-122"/>
                <a:ea typeface="微软雅黑" panose="020B0503020204020204" pitchFamily="34" charset="-122"/>
              </a:defRPr>
            </a:lvl1pPr>
            <a:lvl2pPr marL="457200" indent="0" latinLnBrk="0">
              <a:buNone/>
              <a:defRPr lang="zh-CN" sz="2000"/>
            </a:lvl2pPr>
            <a:lvl3pPr marL="914400" indent="0" latinLnBrk="0">
              <a:buNone/>
              <a:defRPr lang="zh-CN" sz="1800"/>
            </a:lvl3pPr>
            <a:lvl4pPr marL="1371600" indent="0" latinLnBrk="0">
              <a:buNone/>
              <a:defRPr lang="zh-CN" sz="1600"/>
            </a:lvl4pPr>
            <a:lvl5pPr marL="1828800" indent="0" latinLnBrk="0">
              <a:buNone/>
              <a:defRPr lang="zh-CN" sz="1600"/>
            </a:lvl5pPr>
            <a:lvl6pPr marL="2286000" indent="0" latinLnBrk="0">
              <a:buNone/>
              <a:defRPr lang="zh-CN" sz="1600"/>
            </a:lvl6pPr>
            <a:lvl7pPr marL="2743200" indent="0" latinLnBrk="0">
              <a:buNone/>
              <a:defRPr lang="zh-CN" sz="1600"/>
            </a:lvl7pPr>
            <a:lvl8pPr marL="3200400" indent="0" latinLnBrk="0">
              <a:buNone/>
              <a:defRPr lang="zh-CN" sz="1600"/>
            </a:lvl8pPr>
            <a:lvl9pPr marL="3657600" indent="0" latinLnBrk="0">
              <a:buNone/>
              <a:defRPr lang="zh-CN"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dirty="0"/>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8" name="矩形 7"/>
          <p:cNvSpPr/>
          <p:nvPr userDrawn="1"/>
        </p:nvSpPr>
        <p:spPr>
          <a:xfrm>
            <a:off x="5656882" y="1709738"/>
            <a:ext cx="6535119" cy="357518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二级标题内容1">
    <p:spTree>
      <p:nvGrpSpPr>
        <p:cNvPr id="1" name=""/>
        <p:cNvGrpSpPr/>
        <p:nvPr/>
      </p:nvGrpSpPr>
      <p:grpSpPr>
        <a:xfrm>
          <a:off x="0" y="0"/>
          <a:ext cx="0" cy="0"/>
          <a:chOff x="0" y="0"/>
          <a:chExt cx="0" cy="0"/>
        </a:xfrm>
      </p:grpSpPr>
      <p:sp>
        <p:nvSpPr>
          <p:cNvPr id="7" name="矩形 6"/>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04434" y="0"/>
            <a:ext cx="10749367" cy="1208868"/>
          </a:xfrm>
        </p:spPr>
        <p:txBody>
          <a:bodyPr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内容占位符 2"/>
          <p:cNvSpPr>
            <a:spLocks noGrp="1"/>
          </p:cNvSpPr>
          <p:nvPr>
            <p:ph idx="1" hasCustomPrompt="1"/>
          </p:nvPr>
        </p:nvSpPr>
        <p:spPr>
          <a:xfrm>
            <a:off x="838201" y="1825625"/>
            <a:ext cx="4167753" cy="4351338"/>
          </a:xfrm>
        </p:spPr>
        <p:txBody>
          <a:bodyPr>
            <a:normAutofit/>
          </a:bodyPr>
          <a:lstStyle>
            <a:lvl1pPr marL="0" indent="0" latinLnBrk="0">
              <a:lnSpc>
                <a:spcPct val="150000"/>
              </a:lnSpc>
              <a:spcAft>
                <a:spcPts val="1200"/>
              </a:spcAft>
              <a:buNone/>
              <a:defRPr lang="zh-CN" sz="1800">
                <a:solidFill>
                  <a:schemeClr val="bg1">
                    <a:lumMod val="50000"/>
                  </a:schemeClr>
                </a:solidFill>
                <a:latin typeface="微软雅黑" panose="020B0503020204020204" pitchFamily="34" charset="-122"/>
                <a:ea typeface="微软雅黑" panose="020B0503020204020204" pitchFamily="34" charset="-122"/>
              </a:defRPr>
            </a:lvl1pPr>
            <a:lvl2pPr latinLnBrk="0">
              <a:lnSpc>
                <a:spcPct val="150000"/>
              </a:lnSpc>
              <a:spcAft>
                <a:spcPts val="1200"/>
              </a:spcAft>
              <a:defRPr lang="zh-CN" sz="1400">
                <a:solidFill>
                  <a:schemeClr val="bg1">
                    <a:lumMod val="50000"/>
                  </a:schemeClr>
                </a:solidFill>
              </a:defRPr>
            </a:lvl2pPr>
            <a:lvl3pPr latinLnBrk="0">
              <a:lnSpc>
                <a:spcPct val="150000"/>
              </a:lnSpc>
              <a:spcAft>
                <a:spcPts val="1200"/>
              </a:spcAft>
              <a:defRPr lang="zh-CN" sz="1200">
                <a:solidFill>
                  <a:schemeClr val="bg1">
                    <a:lumMod val="50000"/>
                  </a:schemeClr>
                </a:solidFill>
              </a:defRPr>
            </a:lvl3pPr>
            <a:lvl4pPr latinLnBrk="0">
              <a:lnSpc>
                <a:spcPct val="150000"/>
              </a:lnSpc>
              <a:spcAft>
                <a:spcPts val="1200"/>
              </a:spcAft>
              <a:defRPr lang="zh-CN" sz="1100">
                <a:solidFill>
                  <a:schemeClr val="bg1">
                    <a:lumMod val="50000"/>
                  </a:schemeClr>
                </a:solidFill>
              </a:defRPr>
            </a:lvl4pPr>
            <a:lvl5pPr latinLnBrk="0">
              <a:lnSpc>
                <a:spcPct val="150000"/>
              </a:lnSpc>
              <a:spcAft>
                <a:spcPts val="1200"/>
              </a:spcAft>
              <a:defRPr lang="zh-CN" sz="1100">
                <a:solidFill>
                  <a:schemeClr val="bg1">
                    <a:lumMod val="50000"/>
                  </a:schemeClr>
                </a:solidFill>
              </a:defRPr>
            </a:lvl5pPr>
          </a:lstStyle>
          <a:p>
            <a:pPr lvl="0"/>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灰色</a:t>
            </a:r>
            <a:r>
              <a:rPr lang="en-US" altLang="zh-CN" dirty="0"/>
              <a:t>)</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zh-CN" dirty="0"/>
          </a:p>
        </p:txBody>
      </p:sp>
      <p:sp>
        <p:nvSpPr>
          <p:cNvPr id="4" name="日期占位符 3"/>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dirty="0"/>
          </a:p>
        </p:txBody>
      </p:sp>
      <p:sp>
        <p:nvSpPr>
          <p:cNvPr id="5" name="页脚占位符 4"/>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6" name="幻灯片编号占位符 5"/>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8" name="矩形 7"/>
          <p:cNvSpPr/>
          <p:nvPr userDrawn="1"/>
        </p:nvSpPr>
        <p:spPr>
          <a:xfrm>
            <a:off x="0" y="0"/>
            <a:ext cx="12192000" cy="13328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5836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二级标题-两栏内容">
    <p:spTree>
      <p:nvGrpSpPr>
        <p:cNvPr id="1" name=""/>
        <p:cNvGrpSpPr/>
        <p:nvPr/>
      </p:nvGrpSpPr>
      <p:grpSpPr>
        <a:xfrm>
          <a:off x="0" y="0"/>
          <a:ext cx="0" cy="0"/>
          <a:chOff x="0" y="0"/>
          <a:chExt cx="0" cy="0"/>
        </a:xfrm>
      </p:grpSpPr>
      <p:sp>
        <p:nvSpPr>
          <p:cNvPr id="8" name="矩形 7"/>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内容占位符 2"/>
          <p:cNvSpPr>
            <a:spLocks noGrp="1"/>
          </p:cNvSpPr>
          <p:nvPr>
            <p:ph sz="half" idx="1" hasCustomPrompt="1"/>
          </p:nvPr>
        </p:nvSpPr>
        <p:spPr>
          <a:xfrm>
            <a:off x="838200" y="1825625"/>
            <a:ext cx="5181600" cy="4351338"/>
          </a:xfrm>
        </p:spPr>
        <p:txBody>
          <a:bodyPr vert="horz" lIns="91440" tIns="45720" rIns="91440" bIns="45720" rtlCol="0">
            <a:normAutofit/>
          </a:bodyPr>
          <a:lstStyle>
            <a:lvl1pPr latinLnBrk="0">
              <a:defRPr lang="zh-CN" sz="1800">
                <a:solidFill>
                  <a:schemeClr val="bg1">
                    <a:lumMod val="50000"/>
                  </a:schemeClr>
                </a:solidFill>
                <a:latin typeface="微软雅黑" panose="020B0503020204020204" pitchFamily="34" charset="-122"/>
                <a:ea typeface="微软雅黑" panose="020B0503020204020204" pitchFamily="34" charset="-122"/>
              </a:defRPr>
            </a:lvl1pPr>
            <a:lvl2pPr latinLnBrk="0">
              <a:defRPr lang="zh-CN" sz="1400">
                <a:solidFill>
                  <a:schemeClr val="bg1">
                    <a:lumMod val="50000"/>
                  </a:schemeClr>
                </a:solidFill>
              </a:defRPr>
            </a:lvl2pPr>
            <a:lvl3pPr latinLnBrk="0">
              <a:defRPr lang="zh-CN" sz="1200">
                <a:solidFill>
                  <a:schemeClr val="bg1">
                    <a:lumMod val="50000"/>
                  </a:schemeClr>
                </a:solidFill>
              </a:defRPr>
            </a:lvl3pPr>
            <a:lvl4pPr latinLnBrk="0">
              <a:defRPr lang="zh-CN" sz="1100">
                <a:solidFill>
                  <a:schemeClr val="bg1">
                    <a:lumMod val="50000"/>
                  </a:schemeClr>
                </a:solidFill>
              </a:defRPr>
            </a:lvl4pPr>
            <a:lvl5pPr latinLnBrk="0">
              <a:defRPr lang="zh-CN" sz="1100">
                <a:solidFill>
                  <a:schemeClr val="bg1">
                    <a:lumMod val="50000"/>
                  </a:schemeClr>
                </a:solidFill>
              </a:defRPr>
            </a:lvl5pPr>
          </a:lstStyle>
          <a:p>
            <a:pPr marL="0" lvl="0" indent="0">
              <a:lnSpc>
                <a:spcPct val="150000"/>
              </a:lnSpc>
              <a:spcAft>
                <a:spcPts val="1200"/>
              </a:spcAft>
              <a:buNone/>
            </a:pPr>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灰色</a:t>
            </a:r>
            <a:r>
              <a:rPr lang="en-US" altLang="zh-CN" dirty="0"/>
              <a:t>)</a:t>
            </a:r>
            <a:endParaRPr lang="zh-CN" altLang="en-US" dirty="0"/>
          </a:p>
          <a:p>
            <a:pPr marL="0" lvl="1" indent="0">
              <a:lnSpc>
                <a:spcPct val="150000"/>
              </a:lnSpc>
              <a:spcAft>
                <a:spcPts val="1200"/>
              </a:spcAft>
              <a:buNone/>
            </a:pPr>
            <a:r>
              <a:rPr lang="zh-CN" altLang="en-US" dirty="0"/>
              <a:t>第二级</a:t>
            </a:r>
          </a:p>
          <a:p>
            <a:pPr marL="0" lvl="2" indent="0">
              <a:lnSpc>
                <a:spcPct val="150000"/>
              </a:lnSpc>
              <a:spcAft>
                <a:spcPts val="1200"/>
              </a:spcAft>
              <a:buNone/>
            </a:pPr>
            <a:r>
              <a:rPr lang="zh-CN" altLang="en-US" dirty="0"/>
              <a:t>第三级</a:t>
            </a:r>
          </a:p>
          <a:p>
            <a:pPr marL="0" lvl="3" indent="0">
              <a:lnSpc>
                <a:spcPct val="150000"/>
              </a:lnSpc>
              <a:spcAft>
                <a:spcPts val="1200"/>
              </a:spcAft>
              <a:buNone/>
            </a:pPr>
            <a:r>
              <a:rPr lang="zh-CN" altLang="en-US" dirty="0"/>
              <a:t>第四级</a:t>
            </a:r>
          </a:p>
          <a:p>
            <a:pPr marL="0" lvl="4" indent="0">
              <a:lnSpc>
                <a:spcPct val="150000"/>
              </a:lnSpc>
              <a:spcAft>
                <a:spcPts val="1200"/>
              </a:spcAft>
              <a:buNone/>
            </a:pPr>
            <a:r>
              <a:rPr lang="zh-CN" altLang="en-US" dirty="0"/>
              <a:t>第五级</a:t>
            </a:r>
            <a:endParaRPr lang="zh-CN" dirty="0"/>
          </a:p>
        </p:txBody>
      </p:sp>
      <p:sp>
        <p:nvSpPr>
          <p:cNvPr id="4" name="内容占位符 3"/>
          <p:cNvSpPr>
            <a:spLocks noGrp="1"/>
          </p:cNvSpPr>
          <p:nvPr>
            <p:ph sz="half" idx="2" hasCustomPrompt="1"/>
          </p:nvPr>
        </p:nvSpPr>
        <p:spPr>
          <a:xfrm>
            <a:off x="6172200" y="1825625"/>
            <a:ext cx="5181600" cy="4351338"/>
          </a:xfrm>
        </p:spPr>
        <p:txBody>
          <a:bodyPr vert="horz" lIns="91440" tIns="45720" rIns="91440" bIns="45720" rtlCol="0">
            <a:normAutofit/>
          </a:bodyPr>
          <a:lstStyle>
            <a:lvl1pPr latinLnBrk="0">
              <a:defRPr lang="zh-CN" sz="1800">
                <a:solidFill>
                  <a:schemeClr val="bg1">
                    <a:lumMod val="50000"/>
                  </a:schemeClr>
                </a:solidFill>
                <a:latin typeface="微软雅黑" panose="020B0503020204020204" pitchFamily="34" charset="-122"/>
                <a:ea typeface="微软雅黑" panose="020B0503020204020204" pitchFamily="34" charset="-122"/>
              </a:defRPr>
            </a:lvl1pPr>
            <a:lvl2pPr latinLnBrk="0">
              <a:defRPr lang="zh-CN" sz="1400">
                <a:solidFill>
                  <a:schemeClr val="bg1">
                    <a:lumMod val="50000"/>
                  </a:schemeClr>
                </a:solidFill>
                <a:latin typeface="微软雅黑" panose="020B0503020204020204" pitchFamily="34" charset="-122"/>
                <a:ea typeface="微软雅黑" panose="020B0503020204020204" pitchFamily="34" charset="-122"/>
              </a:defRPr>
            </a:lvl2pPr>
            <a:lvl3pPr latinLnBrk="0">
              <a:defRPr lang="zh-CN" sz="1200">
                <a:solidFill>
                  <a:schemeClr val="bg1">
                    <a:lumMod val="50000"/>
                  </a:schemeClr>
                </a:solidFill>
                <a:latin typeface="微软雅黑" panose="020B0503020204020204" pitchFamily="34" charset="-122"/>
                <a:ea typeface="微软雅黑" panose="020B0503020204020204" pitchFamily="34" charset="-122"/>
              </a:defRPr>
            </a:lvl3pPr>
            <a:lvl4pPr latinLnBrk="0">
              <a:defRPr lang="zh-CN" sz="1100">
                <a:solidFill>
                  <a:schemeClr val="bg1">
                    <a:lumMod val="50000"/>
                  </a:schemeClr>
                </a:solidFill>
                <a:latin typeface="微软雅黑" panose="020B0503020204020204" pitchFamily="34" charset="-122"/>
                <a:ea typeface="微软雅黑" panose="020B0503020204020204" pitchFamily="34" charset="-122"/>
              </a:defRPr>
            </a:lvl4pPr>
            <a:lvl5pPr latinLnBrk="0">
              <a:defRPr lang="zh-CN" sz="1100">
                <a:solidFill>
                  <a:schemeClr val="bg1">
                    <a:lumMod val="50000"/>
                  </a:schemeClr>
                </a:solidFill>
                <a:latin typeface="微软雅黑" panose="020B0503020204020204" pitchFamily="34" charset="-122"/>
                <a:ea typeface="微软雅黑" panose="020B0503020204020204" pitchFamily="34" charset="-122"/>
              </a:defRPr>
            </a:lvl5pPr>
          </a:lstStyle>
          <a:p>
            <a:pPr marL="0" lvl="0" indent="0">
              <a:lnSpc>
                <a:spcPct val="150000"/>
              </a:lnSpc>
              <a:spcAft>
                <a:spcPts val="1200"/>
              </a:spcAft>
              <a:buNone/>
            </a:pPr>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灰色</a:t>
            </a:r>
            <a:r>
              <a:rPr lang="en-US" altLang="zh-CN" dirty="0"/>
              <a:t>)</a:t>
            </a:r>
            <a:endParaRPr lang="zh-CN" altLang="en-US" dirty="0"/>
          </a:p>
          <a:p>
            <a:pPr marL="0" lvl="1" indent="0">
              <a:lnSpc>
                <a:spcPct val="150000"/>
              </a:lnSpc>
              <a:spcAft>
                <a:spcPts val="1200"/>
              </a:spcAft>
              <a:buNone/>
            </a:pPr>
            <a:r>
              <a:rPr lang="zh-CN" altLang="en-US" dirty="0"/>
              <a:t>第二级</a:t>
            </a:r>
          </a:p>
          <a:p>
            <a:pPr marL="0" lvl="2" indent="0">
              <a:lnSpc>
                <a:spcPct val="150000"/>
              </a:lnSpc>
              <a:spcAft>
                <a:spcPts val="1200"/>
              </a:spcAft>
              <a:buNone/>
            </a:pPr>
            <a:r>
              <a:rPr lang="zh-CN" altLang="en-US" dirty="0"/>
              <a:t>第三级</a:t>
            </a:r>
          </a:p>
          <a:p>
            <a:pPr marL="0" lvl="3" indent="0">
              <a:lnSpc>
                <a:spcPct val="150000"/>
              </a:lnSpc>
              <a:spcAft>
                <a:spcPts val="1200"/>
              </a:spcAft>
              <a:buNone/>
            </a:pPr>
            <a:r>
              <a:rPr lang="zh-CN" altLang="en-US" dirty="0"/>
              <a:t>第四级</a:t>
            </a:r>
          </a:p>
          <a:p>
            <a:pPr marL="0" lvl="4" indent="0">
              <a:lnSpc>
                <a:spcPct val="150000"/>
              </a:lnSpc>
              <a:spcAft>
                <a:spcPts val="1200"/>
              </a:spcAft>
              <a:buNone/>
            </a:pPr>
            <a:r>
              <a:rPr lang="zh-CN" altLang="en-US" dirty="0"/>
              <a:t>第五级</a:t>
            </a:r>
            <a:endParaRPr lang="zh-CN" dirty="0"/>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smtClean="0"/>
              <a:pPr/>
              <a:t>12/21/2017</a:t>
            </a:fld>
            <a:endParaRPr lang="en-US"/>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幻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9" name="矩形 8"/>
          <p:cNvSpPr/>
          <p:nvPr userDrawn="1"/>
        </p:nvSpPr>
        <p:spPr>
          <a:xfrm>
            <a:off x="0" y="0"/>
            <a:ext cx="12192000" cy="13328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8223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二级标题-比较">
    <p:spTree>
      <p:nvGrpSpPr>
        <p:cNvPr id="1" name=""/>
        <p:cNvGrpSpPr/>
        <p:nvPr/>
      </p:nvGrpSpPr>
      <p:grpSpPr>
        <a:xfrm>
          <a:off x="0" y="0"/>
          <a:ext cx="0" cy="0"/>
          <a:chOff x="0" y="0"/>
          <a:chExt cx="0" cy="0"/>
        </a:xfrm>
      </p:grpSpPr>
      <p:sp>
        <p:nvSpPr>
          <p:cNvPr id="10" name="矩形 9"/>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09600" y="0"/>
            <a:ext cx="10737851" cy="1228436"/>
          </a:xfrm>
        </p:spPr>
        <p:txBody>
          <a:bodyPr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文本占位符 2"/>
          <p:cNvSpPr>
            <a:spLocks noGrp="1"/>
          </p:cNvSpPr>
          <p:nvPr>
            <p:ph type="body" idx="1" hasCustomPrompt="1"/>
          </p:nvPr>
        </p:nvSpPr>
        <p:spPr>
          <a:xfrm>
            <a:off x="831851" y="1489075"/>
            <a:ext cx="5156200" cy="641350"/>
          </a:xfrm>
        </p:spPr>
        <p:txBody>
          <a:bodyPr anchor="b">
            <a:normAutofit/>
          </a:bodyPr>
          <a:lstStyle>
            <a:lvl1pPr marL="0" indent="0" latinLnBrk="0">
              <a:buNone/>
              <a:defRPr lang="zh-CN" sz="1800" b="1">
                <a:solidFill>
                  <a:schemeClr val="tx1">
                    <a:lumMod val="95000"/>
                    <a:lumOff val="5000"/>
                  </a:schemeClr>
                </a:solidFill>
                <a:latin typeface="微软雅黑" panose="020B0503020204020204" pitchFamily="34" charset="-122"/>
                <a:ea typeface="微软雅黑" panose="020B0503020204020204" pitchFamily="34" charset="-122"/>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黑色</a:t>
            </a:r>
            <a:r>
              <a:rPr lang="en-US" altLang="zh-CN" dirty="0"/>
              <a:t>)</a:t>
            </a:r>
            <a:endParaRPr lang="zh-CN" altLang="en-US" dirty="0"/>
          </a:p>
        </p:txBody>
      </p:sp>
      <p:sp>
        <p:nvSpPr>
          <p:cNvPr id="4" name="内容占位符 3"/>
          <p:cNvSpPr>
            <a:spLocks noGrp="1"/>
          </p:cNvSpPr>
          <p:nvPr>
            <p:ph sz="half" idx="2" hasCustomPrompt="1"/>
          </p:nvPr>
        </p:nvSpPr>
        <p:spPr>
          <a:xfrm>
            <a:off x="831851" y="2193927"/>
            <a:ext cx="5156200" cy="3978275"/>
          </a:xfrm>
        </p:spPr>
        <p:txBody>
          <a:bodyPr vert="horz" lIns="91440" tIns="45720" rIns="91440" bIns="45720" rtlCol="0">
            <a:normAutofit/>
          </a:bodyPr>
          <a:lstStyle>
            <a:lvl1pPr latinLnBrk="0">
              <a:defRPr lang="zh-CN" sz="1800">
                <a:solidFill>
                  <a:schemeClr val="bg1">
                    <a:lumMod val="50000"/>
                  </a:schemeClr>
                </a:solidFill>
                <a:latin typeface="微软雅黑" panose="020B0503020204020204" pitchFamily="34" charset="-122"/>
                <a:ea typeface="微软雅黑" panose="020B0503020204020204" pitchFamily="34" charset="-122"/>
              </a:defRPr>
            </a:lvl1pPr>
            <a:lvl2pPr latinLnBrk="0">
              <a:defRPr lang="zh-CN" sz="1400">
                <a:solidFill>
                  <a:schemeClr val="bg1">
                    <a:lumMod val="50000"/>
                  </a:schemeClr>
                </a:solidFill>
                <a:latin typeface="微软雅黑" panose="020B0503020204020204" pitchFamily="34" charset="-122"/>
                <a:ea typeface="微软雅黑" panose="020B0503020204020204" pitchFamily="34" charset="-122"/>
              </a:defRPr>
            </a:lvl2pPr>
            <a:lvl3pPr latinLnBrk="0">
              <a:defRPr lang="zh-CN" sz="1200">
                <a:solidFill>
                  <a:schemeClr val="bg1">
                    <a:lumMod val="50000"/>
                  </a:schemeClr>
                </a:solidFill>
                <a:latin typeface="微软雅黑" panose="020B0503020204020204" pitchFamily="34" charset="-122"/>
                <a:ea typeface="微软雅黑" panose="020B0503020204020204" pitchFamily="34" charset="-122"/>
              </a:defRPr>
            </a:lvl3pPr>
            <a:lvl4pPr latinLnBrk="0">
              <a:defRPr lang="zh-CN" sz="1100">
                <a:solidFill>
                  <a:schemeClr val="bg1">
                    <a:lumMod val="50000"/>
                  </a:schemeClr>
                </a:solidFill>
                <a:latin typeface="微软雅黑" panose="020B0503020204020204" pitchFamily="34" charset="-122"/>
                <a:ea typeface="微软雅黑" panose="020B0503020204020204" pitchFamily="34" charset="-122"/>
              </a:defRPr>
            </a:lvl4pPr>
            <a:lvl5pPr latinLnBrk="0">
              <a:defRPr lang="zh-CN" sz="1100">
                <a:solidFill>
                  <a:schemeClr val="bg1">
                    <a:lumMod val="50000"/>
                  </a:schemeClr>
                </a:solidFill>
                <a:latin typeface="微软雅黑" panose="020B0503020204020204" pitchFamily="34" charset="-122"/>
                <a:ea typeface="微软雅黑" panose="020B0503020204020204" pitchFamily="34" charset="-122"/>
              </a:defRPr>
            </a:lvl5pPr>
          </a:lstStyle>
          <a:p>
            <a:pPr marL="0" lvl="0" indent="0">
              <a:lnSpc>
                <a:spcPct val="150000"/>
              </a:lnSpc>
              <a:spcAft>
                <a:spcPts val="1200"/>
              </a:spcAft>
              <a:buNone/>
            </a:pPr>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灰色</a:t>
            </a:r>
            <a:r>
              <a:rPr lang="en-US" altLang="zh-CN" dirty="0"/>
              <a:t>)</a:t>
            </a:r>
            <a:endParaRPr lang="zh-CN" altLang="en-US" dirty="0"/>
          </a:p>
          <a:p>
            <a:pPr marL="0" lvl="1" indent="0">
              <a:lnSpc>
                <a:spcPct val="150000"/>
              </a:lnSpc>
              <a:spcAft>
                <a:spcPts val="1200"/>
              </a:spcAft>
              <a:buNone/>
            </a:pPr>
            <a:r>
              <a:rPr lang="zh-CN" altLang="en-US" dirty="0"/>
              <a:t>第二级</a:t>
            </a:r>
          </a:p>
          <a:p>
            <a:pPr marL="0" lvl="2" indent="0">
              <a:lnSpc>
                <a:spcPct val="150000"/>
              </a:lnSpc>
              <a:spcAft>
                <a:spcPts val="1200"/>
              </a:spcAft>
              <a:buNone/>
            </a:pPr>
            <a:r>
              <a:rPr lang="zh-CN" altLang="en-US" dirty="0"/>
              <a:t>第三级</a:t>
            </a:r>
          </a:p>
          <a:p>
            <a:pPr marL="0" lvl="3" indent="0">
              <a:lnSpc>
                <a:spcPct val="150000"/>
              </a:lnSpc>
              <a:spcAft>
                <a:spcPts val="1200"/>
              </a:spcAft>
              <a:buNone/>
            </a:pPr>
            <a:r>
              <a:rPr lang="zh-CN" altLang="en-US" dirty="0"/>
              <a:t>第四级</a:t>
            </a:r>
          </a:p>
          <a:p>
            <a:pPr marL="0" lvl="4" indent="0">
              <a:lnSpc>
                <a:spcPct val="150000"/>
              </a:lnSpc>
              <a:spcAft>
                <a:spcPts val="1200"/>
              </a:spcAft>
              <a:buNone/>
            </a:pPr>
            <a:r>
              <a:rPr lang="zh-CN" altLang="en-US" dirty="0"/>
              <a:t>第五级</a:t>
            </a:r>
            <a:endParaRPr lang="zh-CN" dirty="0"/>
          </a:p>
        </p:txBody>
      </p:sp>
      <p:sp>
        <p:nvSpPr>
          <p:cNvPr id="5" name="文本占位符 4"/>
          <p:cNvSpPr>
            <a:spLocks noGrp="1"/>
          </p:cNvSpPr>
          <p:nvPr>
            <p:ph type="body" sz="quarter" idx="3" hasCustomPrompt="1"/>
          </p:nvPr>
        </p:nvSpPr>
        <p:spPr>
          <a:xfrm>
            <a:off x="6189664" y="1489075"/>
            <a:ext cx="5157787" cy="641350"/>
          </a:xfrm>
        </p:spPr>
        <p:txBody>
          <a:bodyPr anchor="b">
            <a:normAutofit/>
          </a:bodyPr>
          <a:lstStyle>
            <a:lvl1pPr marL="0" indent="0" latinLnBrk="0">
              <a:buNone/>
              <a:defRPr lang="zh-CN" sz="1800" b="1">
                <a:latin typeface="微软雅黑" panose="020B0503020204020204" pitchFamily="34" charset="-122"/>
                <a:ea typeface="微软雅黑" panose="020B0503020204020204" pitchFamily="34" charset="-122"/>
              </a:defRPr>
            </a:lvl1pPr>
            <a:lvl2pPr marL="457200" indent="0" latinLnBrk="0">
              <a:buNone/>
              <a:defRPr lang="zh-CN" sz="2000" b="1"/>
            </a:lvl2pPr>
            <a:lvl3pPr marL="914400" indent="0" latinLnBrk="0">
              <a:buNone/>
              <a:defRPr lang="zh-CN" sz="1800" b="1"/>
            </a:lvl3pPr>
            <a:lvl4pPr marL="1371600" indent="0" latinLnBrk="0">
              <a:buNone/>
              <a:defRPr lang="zh-CN" sz="1600" b="1"/>
            </a:lvl4pPr>
            <a:lvl5pPr marL="1828800" indent="0" latinLnBrk="0">
              <a:buNone/>
              <a:defRPr lang="zh-CN" sz="1600" b="1"/>
            </a:lvl5pPr>
            <a:lvl6pPr marL="2286000" indent="0" latinLnBrk="0">
              <a:buNone/>
              <a:defRPr lang="zh-CN" sz="1600" b="1"/>
            </a:lvl6pPr>
            <a:lvl7pPr marL="2743200" indent="0" latinLnBrk="0">
              <a:buNone/>
              <a:defRPr lang="zh-CN" sz="1600" b="1"/>
            </a:lvl7pPr>
            <a:lvl8pPr marL="3200400" indent="0" latinLnBrk="0">
              <a:buNone/>
              <a:defRPr lang="zh-CN" sz="1600" b="1"/>
            </a:lvl8pPr>
            <a:lvl9pPr marL="3657600" indent="0" latinLnBrk="0">
              <a:buNone/>
              <a:defRPr lang="zh-CN" sz="1600" b="1"/>
            </a:lvl9pPr>
          </a:lstStyle>
          <a:p>
            <a:pPr lvl="0"/>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黑色</a:t>
            </a:r>
            <a:r>
              <a:rPr lang="en-US" altLang="zh-CN" dirty="0"/>
              <a:t>)</a:t>
            </a:r>
            <a:endParaRPr lang="zh-CN" altLang="en-US" dirty="0"/>
          </a:p>
        </p:txBody>
      </p:sp>
      <p:sp>
        <p:nvSpPr>
          <p:cNvPr id="6" name="内容占位符 5"/>
          <p:cNvSpPr>
            <a:spLocks noGrp="1"/>
          </p:cNvSpPr>
          <p:nvPr>
            <p:ph sz="quarter" idx="4" hasCustomPrompt="1"/>
          </p:nvPr>
        </p:nvSpPr>
        <p:spPr>
          <a:xfrm>
            <a:off x="6189664" y="2193927"/>
            <a:ext cx="5157787" cy="3978275"/>
          </a:xfrm>
        </p:spPr>
        <p:txBody>
          <a:bodyPr vert="horz" lIns="91440" tIns="45720" rIns="91440" bIns="45720" rtlCol="0">
            <a:normAutofit/>
          </a:bodyPr>
          <a:lstStyle>
            <a:lvl1pPr latinLnBrk="0">
              <a:defRPr lang="zh-CN" sz="1800">
                <a:solidFill>
                  <a:schemeClr val="bg1">
                    <a:lumMod val="50000"/>
                  </a:schemeClr>
                </a:solidFill>
                <a:latin typeface="微软雅黑" panose="020B0503020204020204" pitchFamily="34" charset="-122"/>
                <a:ea typeface="微软雅黑" panose="020B0503020204020204" pitchFamily="34" charset="-122"/>
              </a:defRPr>
            </a:lvl1pPr>
            <a:lvl2pPr latinLnBrk="0">
              <a:defRPr lang="zh-CN" sz="1400">
                <a:solidFill>
                  <a:schemeClr val="bg1">
                    <a:lumMod val="50000"/>
                  </a:schemeClr>
                </a:solidFill>
                <a:latin typeface="微软雅黑" panose="020B0503020204020204" pitchFamily="34" charset="-122"/>
                <a:ea typeface="微软雅黑" panose="020B0503020204020204" pitchFamily="34" charset="-122"/>
              </a:defRPr>
            </a:lvl2pPr>
            <a:lvl3pPr latinLnBrk="0">
              <a:defRPr lang="zh-CN" sz="1200">
                <a:solidFill>
                  <a:schemeClr val="bg1">
                    <a:lumMod val="50000"/>
                  </a:schemeClr>
                </a:solidFill>
                <a:latin typeface="微软雅黑" panose="020B0503020204020204" pitchFamily="34" charset="-122"/>
                <a:ea typeface="微软雅黑" panose="020B0503020204020204" pitchFamily="34" charset="-122"/>
              </a:defRPr>
            </a:lvl3pPr>
            <a:lvl4pPr latinLnBrk="0">
              <a:defRPr lang="zh-CN" sz="1100">
                <a:solidFill>
                  <a:schemeClr val="bg1">
                    <a:lumMod val="50000"/>
                  </a:schemeClr>
                </a:solidFill>
                <a:latin typeface="微软雅黑" panose="020B0503020204020204" pitchFamily="34" charset="-122"/>
                <a:ea typeface="微软雅黑" panose="020B0503020204020204" pitchFamily="34" charset="-122"/>
              </a:defRPr>
            </a:lvl4pPr>
            <a:lvl5pPr latinLnBrk="0">
              <a:defRPr lang="zh-CN" sz="1100">
                <a:solidFill>
                  <a:schemeClr val="bg1">
                    <a:lumMod val="50000"/>
                  </a:schemeClr>
                </a:solidFill>
                <a:latin typeface="微软雅黑" panose="020B0503020204020204" pitchFamily="34" charset="-122"/>
                <a:ea typeface="微软雅黑" panose="020B0503020204020204" pitchFamily="34" charset="-122"/>
              </a:defRPr>
            </a:lvl5pPr>
          </a:lstStyle>
          <a:p>
            <a:pPr marL="0" lvl="0" indent="0">
              <a:lnSpc>
                <a:spcPct val="150000"/>
              </a:lnSpc>
              <a:spcAft>
                <a:spcPts val="1200"/>
              </a:spcAft>
              <a:buNone/>
            </a:pPr>
            <a:r>
              <a:rPr lang="zh-CN" altLang="en-US" dirty="0"/>
              <a:t>单击此处编辑母版文本样式</a:t>
            </a:r>
            <a:r>
              <a:rPr lang="en-US" altLang="zh-CN" dirty="0"/>
              <a:t>(18</a:t>
            </a:r>
            <a:r>
              <a:rPr lang="zh-CN" altLang="en-US" dirty="0"/>
              <a:t>号</a:t>
            </a:r>
            <a:r>
              <a:rPr lang="en-US" altLang="zh-CN" dirty="0"/>
              <a:t>-</a:t>
            </a:r>
            <a:r>
              <a:rPr lang="zh-CN" altLang="en-US" dirty="0"/>
              <a:t>微软雅黑</a:t>
            </a:r>
            <a:r>
              <a:rPr lang="en-US" altLang="zh-CN" dirty="0"/>
              <a:t>-</a:t>
            </a:r>
            <a:r>
              <a:rPr lang="zh-CN" altLang="en-US" dirty="0"/>
              <a:t>灰色</a:t>
            </a:r>
            <a:r>
              <a:rPr lang="en-US" altLang="zh-CN" dirty="0"/>
              <a:t>)</a:t>
            </a:r>
            <a:endParaRPr lang="zh-CN" altLang="en-US" dirty="0"/>
          </a:p>
          <a:p>
            <a:pPr marL="0" lvl="1" indent="0">
              <a:lnSpc>
                <a:spcPct val="150000"/>
              </a:lnSpc>
              <a:spcAft>
                <a:spcPts val="1200"/>
              </a:spcAft>
              <a:buNone/>
            </a:pPr>
            <a:r>
              <a:rPr lang="zh-CN" altLang="en-US" dirty="0"/>
              <a:t>第二级</a:t>
            </a:r>
          </a:p>
          <a:p>
            <a:pPr marL="0" lvl="2" indent="0">
              <a:lnSpc>
                <a:spcPct val="150000"/>
              </a:lnSpc>
              <a:spcAft>
                <a:spcPts val="1200"/>
              </a:spcAft>
              <a:buNone/>
            </a:pPr>
            <a:r>
              <a:rPr lang="zh-CN" altLang="en-US" dirty="0"/>
              <a:t>第三级</a:t>
            </a:r>
          </a:p>
          <a:p>
            <a:pPr marL="0" lvl="3" indent="0">
              <a:lnSpc>
                <a:spcPct val="150000"/>
              </a:lnSpc>
              <a:spcAft>
                <a:spcPts val="1200"/>
              </a:spcAft>
              <a:buNone/>
            </a:pPr>
            <a:r>
              <a:rPr lang="zh-CN" altLang="en-US" dirty="0"/>
              <a:t>第四级</a:t>
            </a:r>
          </a:p>
          <a:p>
            <a:pPr marL="0" lvl="4" indent="0">
              <a:lnSpc>
                <a:spcPct val="150000"/>
              </a:lnSpc>
              <a:spcAft>
                <a:spcPts val="1200"/>
              </a:spcAft>
              <a:buNone/>
            </a:pPr>
            <a:r>
              <a:rPr lang="zh-CN" altLang="en-US" dirty="0"/>
              <a:t>第五级</a:t>
            </a:r>
            <a:endParaRPr lang="zh-CN" dirty="0"/>
          </a:p>
        </p:txBody>
      </p:sp>
      <p:sp>
        <p:nvSpPr>
          <p:cNvPr id="7" name="日期占位符 6"/>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a:p>
        </p:txBody>
      </p:sp>
      <p:sp>
        <p:nvSpPr>
          <p:cNvPr id="8" name="页脚占位符 7"/>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9" name="幻灯片编号占位符 8"/>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11" name="矩形 10"/>
          <p:cNvSpPr/>
          <p:nvPr userDrawn="1"/>
        </p:nvSpPr>
        <p:spPr>
          <a:xfrm>
            <a:off x="0" y="0"/>
            <a:ext cx="12192000" cy="13328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6029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二级标题-仅标题">
    <p:spTree>
      <p:nvGrpSpPr>
        <p:cNvPr id="1" name=""/>
        <p:cNvGrpSpPr/>
        <p:nvPr/>
      </p:nvGrpSpPr>
      <p:grpSpPr>
        <a:xfrm>
          <a:off x="0" y="0"/>
          <a:ext cx="0" cy="0"/>
          <a:chOff x="0" y="0"/>
          <a:chExt cx="0" cy="0"/>
        </a:xfrm>
      </p:grpSpPr>
      <p:sp>
        <p:nvSpPr>
          <p:cNvPr id="6" name="矩形 5"/>
          <p:cNvSpPr/>
          <p:nvPr/>
        </p:nvSpPr>
        <p:spPr>
          <a:xfrm>
            <a:off x="0" y="0"/>
            <a:ext cx="12192000" cy="1332854"/>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609600" y="1"/>
            <a:ext cx="10744200" cy="1228436"/>
          </a:xfrm>
        </p:spPr>
        <p:txBody>
          <a:bodyPr anchor="b">
            <a:normAutofit/>
          </a:bodyPr>
          <a:lstStyle>
            <a:lvl1pPr latinLnBrk="0">
              <a:defRPr lang="zh-CN" sz="3600">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p>
        </p:txBody>
      </p:sp>
      <p:sp>
        <p:nvSpPr>
          <p:cNvPr id="3" name="日期占位符 2"/>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smtClean="0"/>
              <a:pPr/>
              <a:t>12/21/2017</a:t>
            </a:fld>
            <a:endParaRPr lang="en-US"/>
          </a:p>
        </p:txBody>
      </p:sp>
      <p:sp>
        <p:nvSpPr>
          <p:cNvPr id="4" name="页脚占位符 3"/>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5" name="幻灯片编号占位符 4"/>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
        <p:nvSpPr>
          <p:cNvPr id="7" name="矩形 6"/>
          <p:cNvSpPr/>
          <p:nvPr userDrawn="1"/>
        </p:nvSpPr>
        <p:spPr>
          <a:xfrm>
            <a:off x="0" y="0"/>
            <a:ext cx="12192000" cy="13328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sz="18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814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页">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smtClean="0"/>
              <a:pPr/>
              <a:t>12/21/2017</a:t>
            </a:fld>
            <a:endParaRPr lang="en-US"/>
          </a:p>
        </p:txBody>
      </p:sp>
      <p:sp>
        <p:nvSpPr>
          <p:cNvPr id="3" name="页脚占位符 2"/>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4" name="幻灯片编号占位符 3"/>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Tree>
    <p:extLst>
      <p:ext uri="{BB962C8B-B14F-4D97-AF65-F5344CB8AC3E}">
        <p14:creationId xmlns:p14="http://schemas.microsoft.com/office/powerpoint/2010/main" val="4037432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题注">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atinLnBrk="0">
              <a:defRPr lang="zh-CN" sz="3200">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dirty="0"/>
          </a:p>
        </p:txBody>
      </p:sp>
      <p:sp>
        <p:nvSpPr>
          <p:cNvPr id="3" name="内容占位符 2"/>
          <p:cNvSpPr>
            <a:spLocks noGrp="1"/>
          </p:cNvSpPr>
          <p:nvPr>
            <p:ph idx="1"/>
          </p:nvPr>
        </p:nvSpPr>
        <p:spPr>
          <a:xfrm>
            <a:off x="5183188" y="987427"/>
            <a:ext cx="6172200" cy="4873625"/>
          </a:xfrm>
        </p:spPr>
        <p:txBody>
          <a:bodyPr vert="horz" lIns="91440" tIns="45720" rIns="91440" bIns="45720" rtlCol="0">
            <a:normAutofit/>
          </a:bodyPr>
          <a:lstStyle>
            <a:lvl1pPr latinLnBrk="0">
              <a:defRPr lang="zh-CN" sz="1600">
                <a:solidFill>
                  <a:schemeClr val="bg1">
                    <a:lumMod val="50000"/>
                  </a:schemeClr>
                </a:solidFill>
                <a:latin typeface="微软雅黑" panose="020B0503020204020204" pitchFamily="34" charset="-122"/>
                <a:ea typeface="微软雅黑" panose="020B0503020204020204" pitchFamily="34" charset="-122"/>
              </a:defRPr>
            </a:lvl1pPr>
            <a:lvl2pPr latinLnBrk="0">
              <a:defRPr lang="zh-CN" sz="1400">
                <a:solidFill>
                  <a:schemeClr val="bg1">
                    <a:lumMod val="50000"/>
                  </a:schemeClr>
                </a:solidFill>
                <a:latin typeface="微软雅黑" panose="020B0503020204020204" pitchFamily="34" charset="-122"/>
                <a:ea typeface="微软雅黑" panose="020B0503020204020204" pitchFamily="34" charset="-122"/>
              </a:defRPr>
            </a:lvl2pPr>
            <a:lvl3pPr latinLnBrk="0">
              <a:defRPr lang="zh-CN" sz="1200">
                <a:solidFill>
                  <a:schemeClr val="bg1">
                    <a:lumMod val="50000"/>
                  </a:schemeClr>
                </a:solidFill>
                <a:latin typeface="微软雅黑" panose="020B0503020204020204" pitchFamily="34" charset="-122"/>
                <a:ea typeface="微软雅黑" panose="020B0503020204020204" pitchFamily="34" charset="-122"/>
              </a:defRPr>
            </a:lvl3pPr>
            <a:lvl4pPr latinLnBrk="0">
              <a:defRPr lang="zh-CN" sz="1100">
                <a:solidFill>
                  <a:schemeClr val="bg1">
                    <a:lumMod val="50000"/>
                  </a:schemeClr>
                </a:solidFill>
                <a:latin typeface="微软雅黑" panose="020B0503020204020204" pitchFamily="34" charset="-122"/>
                <a:ea typeface="微软雅黑" panose="020B0503020204020204" pitchFamily="34" charset="-122"/>
              </a:defRPr>
            </a:lvl4pPr>
            <a:lvl5pPr latinLnBrk="0">
              <a:defRPr lang="zh-CN" sz="1100">
                <a:solidFill>
                  <a:schemeClr val="bg1">
                    <a:lumMod val="50000"/>
                  </a:schemeClr>
                </a:solidFill>
                <a:latin typeface="微软雅黑" panose="020B0503020204020204" pitchFamily="34" charset="-122"/>
                <a:ea typeface="微软雅黑" panose="020B0503020204020204" pitchFamily="34" charset="-122"/>
              </a:defRPr>
            </a:lvl5pPr>
          </a:lstStyle>
          <a:p>
            <a:pPr marL="0" lvl="0" indent="0">
              <a:lnSpc>
                <a:spcPct val="150000"/>
              </a:lnSpc>
              <a:spcAft>
                <a:spcPts val="1200"/>
              </a:spcAft>
              <a:buNone/>
            </a:pPr>
            <a:r>
              <a:rPr lang="zh-CN" altLang="en-US"/>
              <a:t>单击此处编辑母版文本样式</a:t>
            </a:r>
          </a:p>
          <a:p>
            <a:pPr marL="0" lvl="1" indent="0">
              <a:lnSpc>
                <a:spcPct val="150000"/>
              </a:lnSpc>
              <a:spcAft>
                <a:spcPts val="1200"/>
              </a:spcAft>
              <a:buNone/>
            </a:pPr>
            <a:r>
              <a:rPr lang="zh-CN" altLang="en-US"/>
              <a:t>第二级</a:t>
            </a:r>
          </a:p>
          <a:p>
            <a:pPr marL="0" lvl="2" indent="0">
              <a:lnSpc>
                <a:spcPct val="150000"/>
              </a:lnSpc>
              <a:spcAft>
                <a:spcPts val="1200"/>
              </a:spcAft>
              <a:buNone/>
            </a:pPr>
            <a:r>
              <a:rPr lang="zh-CN" altLang="en-US"/>
              <a:t>第三级</a:t>
            </a:r>
          </a:p>
          <a:p>
            <a:pPr marL="0" lvl="3" indent="0">
              <a:lnSpc>
                <a:spcPct val="150000"/>
              </a:lnSpc>
              <a:spcAft>
                <a:spcPts val="1200"/>
              </a:spcAft>
              <a:buNone/>
            </a:pPr>
            <a:r>
              <a:rPr lang="zh-CN" altLang="en-US"/>
              <a:t>第四级</a:t>
            </a:r>
          </a:p>
          <a:p>
            <a:pPr marL="0" lvl="4" indent="0">
              <a:lnSpc>
                <a:spcPct val="150000"/>
              </a:lnSpc>
              <a:spcAft>
                <a:spcPts val="1200"/>
              </a:spcAft>
              <a:buNone/>
            </a:pPr>
            <a:r>
              <a:rPr lang="zh-CN" altLang="en-US"/>
              <a:t>第五级</a:t>
            </a:r>
            <a:endParaRPr lang="zh-CN"/>
          </a:p>
        </p:txBody>
      </p:sp>
      <p:sp>
        <p:nvSpPr>
          <p:cNvPr id="4" name="文本占位符 3"/>
          <p:cNvSpPr>
            <a:spLocks noGrp="1"/>
          </p:cNvSpPr>
          <p:nvPr>
            <p:ph type="body" sz="half" idx="2"/>
          </p:nvPr>
        </p:nvSpPr>
        <p:spPr>
          <a:xfrm>
            <a:off x="839788" y="2101850"/>
            <a:ext cx="3932237" cy="3759200"/>
          </a:xfrm>
        </p:spPr>
        <p:txBody>
          <a:bodyPr/>
          <a:lstStyle>
            <a:lvl1pPr marL="0" indent="0" latinLnBrk="0">
              <a:buNone/>
              <a:defRPr lang="zh-CN" sz="1600">
                <a:latin typeface="微软雅黑" panose="020B0503020204020204" pitchFamily="34" charset="-122"/>
                <a:ea typeface="微软雅黑" panose="020B0503020204020204" pitchFamily="34" charset="-122"/>
              </a:defRPr>
            </a:lvl1pPr>
            <a:lvl2pPr marL="457200" indent="0" latinLnBrk="0">
              <a:buNone/>
              <a:defRPr lang="zh-CN" sz="1400"/>
            </a:lvl2pPr>
            <a:lvl3pPr marL="914400" indent="0" latinLnBrk="0">
              <a:buNone/>
              <a:defRPr lang="zh-CN" sz="1200"/>
            </a:lvl3pPr>
            <a:lvl4pPr marL="1371600" indent="0" latinLnBrk="0">
              <a:buNone/>
              <a:defRPr lang="zh-CN" sz="1000"/>
            </a:lvl4pPr>
            <a:lvl5pPr marL="1828800" indent="0" latinLnBrk="0">
              <a:buNone/>
              <a:defRPr lang="zh-CN" sz="1000"/>
            </a:lvl5pPr>
            <a:lvl6pPr marL="2286000" indent="0" latinLnBrk="0">
              <a:buNone/>
              <a:defRPr lang="zh-CN" sz="1000"/>
            </a:lvl6pPr>
            <a:lvl7pPr marL="2743200" indent="0" latinLnBrk="0">
              <a:buNone/>
              <a:defRPr lang="zh-CN" sz="1000"/>
            </a:lvl7pPr>
            <a:lvl8pPr marL="3200400" indent="0" latinLnBrk="0">
              <a:buNone/>
              <a:defRPr lang="zh-CN" sz="1000"/>
            </a:lvl8pPr>
            <a:lvl9pPr marL="3657600" indent="0" latinLnBrk="0">
              <a:buNone/>
              <a:defRPr lang="zh-CN"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atin typeface="微软雅黑" panose="020B0503020204020204" pitchFamily="34" charset="-122"/>
                <a:ea typeface="微软雅黑" panose="020B0503020204020204" pitchFamily="34" charset="-122"/>
              </a:defRPr>
            </a:lvl1pPr>
          </a:lstStyle>
          <a:p>
            <a:fld id="{8BEEBAAA-29B5-4AF5-BC5F-7E580C29002D}" type="datetimeFigureOut">
              <a:rPr lang="en-US" altLang="en-US" smtClean="0"/>
              <a:pPr/>
              <a:t>12/21/2017</a:t>
            </a:fld>
            <a:endParaRPr lang="en-US"/>
          </a:p>
        </p:txBody>
      </p:sp>
      <p:sp>
        <p:nvSpPr>
          <p:cNvPr id="6" name="页脚占位符 5"/>
          <p:cNvSpPr>
            <a:spLocks noGrp="1"/>
          </p:cNvSpPr>
          <p:nvPr>
            <p:ph type="ftr" sz="quarter" idx="11"/>
          </p:nvPr>
        </p:nvSpPr>
        <p:spPr/>
        <p:txBody>
          <a:bodyPr/>
          <a:lstStyle>
            <a:lvl1pPr>
              <a:defRPr>
                <a:latin typeface="微软雅黑" panose="020B0503020204020204" pitchFamily="34" charset="-122"/>
                <a:ea typeface="微软雅黑" panose="020B0503020204020204" pitchFamily="34" charset="-122"/>
              </a:defRPr>
            </a:lvl1pPr>
          </a:lstStyle>
          <a:p>
            <a:endParaRPr lang="zh-CN" altLang="en-US"/>
          </a:p>
        </p:txBody>
      </p:sp>
      <p:sp>
        <p:nvSpPr>
          <p:cNvPr id="7" name="幻灯片编号占位符 6"/>
          <p:cNvSpPr>
            <a:spLocks noGrp="1"/>
          </p:cNvSpPr>
          <p:nvPr>
            <p:ph type="sldNum" sz="quarter" idx="12"/>
          </p:nvPr>
        </p:nvSpPr>
        <p:spPr/>
        <p:txBody>
          <a:bodyPr/>
          <a:lstStyle>
            <a:lvl1pPr>
              <a:defRPr>
                <a:latin typeface="微软雅黑" panose="020B0503020204020204" pitchFamily="34" charset="-122"/>
                <a:ea typeface="微软雅黑" panose="020B0503020204020204" pitchFamily="34" charset="-122"/>
              </a:defRPr>
            </a:lvl1pPr>
          </a:lstStyle>
          <a:p>
            <a:fld id="{9860EDB8-5305-433F-BE41-D7A86D811DB3}" type="slidenum">
              <a:rPr lang="en-US" altLang="zh-CN" smtClean="0"/>
              <a:pPr/>
              <a:t>‹#›</a:t>
            </a:fld>
            <a:endParaRPr lang="en-US" altLang="zh-CN"/>
          </a:p>
        </p:txBody>
      </p:sp>
    </p:spTree>
    <p:extLst>
      <p:ext uri="{BB962C8B-B14F-4D97-AF65-F5344CB8AC3E}">
        <p14:creationId xmlns:p14="http://schemas.microsoft.com/office/powerpoint/2010/main" val="178419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zh-CN"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p:cNvSpPr>
          <p:nvPr>
            <p:ph type="dt" sz="half" idx="2"/>
          </p:nvPr>
        </p:nvSpPr>
        <p:spPr>
          <a:xfrm>
            <a:off x="838200" y="6356352"/>
            <a:ext cx="3276600" cy="365125"/>
          </a:xfrm>
          <a:prstGeom prst="rect">
            <a:avLst/>
          </a:prstGeom>
        </p:spPr>
        <p:txBody>
          <a:bodyPr vert="horz" lIns="91440" tIns="45720" rIns="91440" bIns="45720" rtlCol="0" anchor="ctr"/>
          <a:lstStyle>
            <a:lvl1pPr algn="l"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8BEEBAAA-29B5-4AF5-BC5F-7E580C29002D}" type="datetimeFigureOut">
              <a:rPr lang="en-US" altLang="zh-CN" smtClean="0"/>
              <a:pPr/>
              <a:t>12/21/2017</a:t>
            </a:fld>
            <a:endParaRPr lang="zh-CN" altLang="en-US"/>
          </a:p>
        </p:txBody>
      </p:sp>
      <p:sp>
        <p:nvSpPr>
          <p:cNvPr id="5" name="页脚占位符 4"/>
          <p:cNvSpPr>
            <a:spLocks noGrp="1"/>
          </p:cNvSpPr>
          <p:nvPr>
            <p:ph type="ftr" sz="quarter" idx="3"/>
          </p:nvPr>
        </p:nvSpPr>
        <p:spPr>
          <a:xfrm>
            <a:off x="4648200" y="6356352"/>
            <a:ext cx="2895600" cy="365125"/>
          </a:xfrm>
          <a:prstGeom prst="rect">
            <a:avLst/>
          </a:prstGeom>
        </p:spPr>
        <p:txBody>
          <a:bodyPr vert="horz" lIns="91440" tIns="45720" rIns="91440" bIns="45720" rtlCol="0" anchor="ctr"/>
          <a:lstStyle>
            <a:lvl1pPr algn="ct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a:p>
        </p:txBody>
      </p:sp>
      <p:sp>
        <p:nvSpPr>
          <p:cNvPr id="6" name="幻灯片编号占位符 5"/>
          <p:cNvSpPr>
            <a:spLocks noGrp="1"/>
          </p:cNvSpPr>
          <p:nvPr>
            <p:ph type="sldNum" sz="quarter" idx="4"/>
          </p:nvPr>
        </p:nvSpPr>
        <p:spPr>
          <a:xfrm>
            <a:off x="8077200" y="6356352"/>
            <a:ext cx="3276600" cy="365125"/>
          </a:xfrm>
          <a:prstGeom prst="rect">
            <a:avLst/>
          </a:prstGeom>
        </p:spPr>
        <p:txBody>
          <a:bodyPr vert="horz" lIns="91440" tIns="45720" rIns="91440" bIns="45720" rtlCol="0" anchor="ctr"/>
          <a:lstStyle>
            <a:lvl1pPr algn="r" latinLnBrk="0">
              <a:defRPr lang="zh-CN" sz="1200">
                <a:solidFill>
                  <a:schemeClr val="tx1">
                    <a:tint val="75000"/>
                  </a:schemeClr>
                </a:solidFill>
                <a:latin typeface="Microsoft YaHei UI" panose="020B0503020204020204" pitchFamily="34" charset="-122"/>
                <a:ea typeface="Microsoft YaHei UI" panose="020B0503020204020204" pitchFamily="34" charset="-122"/>
              </a:defRPr>
            </a:lvl1pPr>
          </a:lstStyle>
          <a:p>
            <a:fld id="{9860EDB8-5305-433F-BE41-D7A86D811DB3}" type="slidenum">
              <a:rPr lang="en-US" altLang="zh-CN" smtClean="0"/>
              <a:pPr/>
              <a:t>‹#›</a:t>
            </a:fld>
            <a:endParaRPr lang="en-US" altLang="zh-CN"/>
          </a:p>
        </p:txBody>
      </p: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3" r:id="rId3"/>
    <p:sldLayoutId id="2147483662"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Lst>
  <p:txStyles>
    <p:titleStyle>
      <a:lvl1pPr algn="l" defTabSz="914400" rtl="0" eaLnBrk="1" latinLnBrk="0" hangingPunct="1">
        <a:spcBef>
          <a:spcPct val="0"/>
        </a:spcBef>
        <a:buNone/>
        <a:defRPr lang="zh-CN" sz="4400" kern="120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lang="zh-CN" sz="28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lang="zh-CN" sz="24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lang="zh-CN" sz="20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lang="zh-CN" sz="1800" kern="1200">
          <a:solidFill>
            <a:schemeClr val="tx1"/>
          </a:solidFill>
          <a:latin typeface="+mn-lt"/>
          <a:ea typeface="+mn-ea"/>
          <a:cs typeface="+mn-cs"/>
        </a:defRPr>
      </a:lvl9pPr>
    </p:bodyStyle>
    <p:otherStyle>
      <a:defPPr>
        <a:defRPr lang="zh-CN"/>
      </a:defPPr>
      <a:lvl1pPr marL="0" algn="l" defTabSz="914400" rtl="0" eaLnBrk="1" latinLnBrk="0" hangingPunct="1">
        <a:defRPr lang="zh-CN" sz="1800" kern="1200">
          <a:solidFill>
            <a:schemeClr val="tx1"/>
          </a:solidFill>
          <a:latin typeface="+mn-lt"/>
          <a:ea typeface="+mn-ea"/>
          <a:cs typeface="+mn-cs"/>
        </a:defRPr>
      </a:lvl1pPr>
      <a:lvl2pPr marL="457200" algn="l" defTabSz="914400" rtl="0" eaLnBrk="1" latinLnBrk="0" hangingPunct="1">
        <a:defRPr lang="zh-CN" sz="1800" kern="1200">
          <a:solidFill>
            <a:schemeClr val="tx1"/>
          </a:solidFill>
          <a:latin typeface="+mn-lt"/>
          <a:ea typeface="+mn-ea"/>
          <a:cs typeface="+mn-cs"/>
        </a:defRPr>
      </a:lvl2pPr>
      <a:lvl3pPr marL="914400" algn="l" defTabSz="914400" rtl="0" eaLnBrk="1" latinLnBrk="0" hangingPunct="1">
        <a:defRPr lang="zh-CN" sz="1800" kern="1200">
          <a:solidFill>
            <a:schemeClr val="tx1"/>
          </a:solidFill>
          <a:latin typeface="+mn-lt"/>
          <a:ea typeface="+mn-ea"/>
          <a:cs typeface="+mn-cs"/>
        </a:defRPr>
      </a:lvl3pPr>
      <a:lvl4pPr marL="1371600" algn="l" defTabSz="914400" rtl="0" eaLnBrk="1" latinLnBrk="0" hangingPunct="1">
        <a:defRPr lang="zh-CN" sz="1800" kern="1200">
          <a:solidFill>
            <a:schemeClr val="tx1"/>
          </a:solidFill>
          <a:latin typeface="+mn-lt"/>
          <a:ea typeface="+mn-ea"/>
          <a:cs typeface="+mn-cs"/>
        </a:defRPr>
      </a:lvl4pPr>
      <a:lvl5pPr marL="1828800" algn="l" defTabSz="914400" rtl="0" eaLnBrk="1" latinLnBrk="0" hangingPunct="1">
        <a:defRPr lang="zh-CN" sz="1800" kern="1200">
          <a:solidFill>
            <a:schemeClr val="tx1"/>
          </a:solidFill>
          <a:latin typeface="+mn-lt"/>
          <a:ea typeface="+mn-ea"/>
          <a:cs typeface="+mn-cs"/>
        </a:defRPr>
      </a:lvl5pPr>
      <a:lvl6pPr marL="2286000" algn="l" defTabSz="914400" rtl="0" eaLnBrk="1" latinLnBrk="0" hangingPunct="1">
        <a:defRPr lang="zh-CN" sz="1800" kern="1200">
          <a:solidFill>
            <a:schemeClr val="tx1"/>
          </a:solidFill>
          <a:latin typeface="+mn-lt"/>
          <a:ea typeface="+mn-ea"/>
          <a:cs typeface="+mn-cs"/>
        </a:defRPr>
      </a:lvl6pPr>
      <a:lvl7pPr marL="2743200" algn="l" defTabSz="914400" rtl="0" eaLnBrk="1" latinLnBrk="0" hangingPunct="1">
        <a:defRPr lang="zh-CN" sz="1800" kern="1200">
          <a:solidFill>
            <a:schemeClr val="tx1"/>
          </a:solidFill>
          <a:latin typeface="+mn-lt"/>
          <a:ea typeface="+mn-ea"/>
          <a:cs typeface="+mn-cs"/>
        </a:defRPr>
      </a:lvl7pPr>
      <a:lvl8pPr marL="3200400" algn="l" defTabSz="914400" rtl="0" eaLnBrk="1" latinLnBrk="0" hangingPunct="1">
        <a:defRPr lang="zh-CN" sz="1800" kern="1200">
          <a:solidFill>
            <a:schemeClr val="tx1"/>
          </a:solidFill>
          <a:latin typeface="+mn-lt"/>
          <a:ea typeface="+mn-ea"/>
          <a:cs typeface="+mn-cs"/>
        </a:defRPr>
      </a:lvl8pPr>
      <a:lvl9pPr marL="3657600" algn="l" defTabSz="914400" rtl="0" eaLnBrk="1" latinLnBrk="0" hangingPunct="1">
        <a:defRPr lang="zh-CN"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2.xml"/><Relationship Id="rId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jpeg"/><Relationship Id="rId50" Type="http://schemas.openxmlformats.org/officeDocument/2006/relationships/image" Target="../media/image49.jpeg"/><Relationship Id="rId55" Type="http://schemas.openxmlformats.org/officeDocument/2006/relationships/image" Target="../media/image54.png"/><Relationship Id="rId7" Type="http://schemas.openxmlformats.org/officeDocument/2006/relationships/image" Target="../media/image6.jpe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jpe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jpeg"/><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41" Type="http://schemas.openxmlformats.org/officeDocument/2006/relationships/image" Target="../media/image40.jpeg"/><Relationship Id="rId54"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jpe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jpeg"/><Relationship Id="rId40" Type="http://schemas.openxmlformats.org/officeDocument/2006/relationships/image" Target="../media/image39.jpeg"/><Relationship Id="rId45" Type="http://schemas.openxmlformats.org/officeDocument/2006/relationships/image" Target="../media/image44.png"/><Relationship Id="rId53" Type="http://schemas.openxmlformats.org/officeDocument/2006/relationships/image" Target="../media/image52.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jpeg"/><Relationship Id="rId49" Type="http://schemas.openxmlformats.org/officeDocument/2006/relationships/image" Target="../media/image48.png"/><Relationship Id="rId10" Type="http://schemas.openxmlformats.org/officeDocument/2006/relationships/image" Target="../media/image9.jpe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52" Type="http://schemas.openxmlformats.org/officeDocument/2006/relationships/image" Target="../media/image51.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jpeg"/><Relationship Id="rId30" Type="http://schemas.openxmlformats.org/officeDocument/2006/relationships/image" Target="../media/image29.jpeg"/><Relationship Id="rId35" Type="http://schemas.openxmlformats.org/officeDocument/2006/relationships/image" Target="../media/image34.png"/><Relationship Id="rId43" Type="http://schemas.openxmlformats.org/officeDocument/2006/relationships/image" Target="../media/image42.jpeg"/><Relationship Id="rId48" Type="http://schemas.openxmlformats.org/officeDocument/2006/relationships/image" Target="../media/image47.png"/><Relationship Id="rId56" Type="http://schemas.openxmlformats.org/officeDocument/2006/relationships/image" Target="../media/image1.jpeg"/><Relationship Id="rId8" Type="http://schemas.openxmlformats.org/officeDocument/2006/relationships/image" Target="../media/image7.jpeg"/><Relationship Id="rId51" Type="http://schemas.openxmlformats.org/officeDocument/2006/relationships/image" Target="../media/image50.png"/><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2.xml"/><Relationship Id="rId4" Type="http://schemas.openxmlformats.org/officeDocument/2006/relationships/image" Target="../media/image100.png"/></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r>
              <a:rPr lang="en-US" altLang="zh-CN" dirty="0" err="1"/>
              <a:t>Openstack</a:t>
            </a:r>
            <a:r>
              <a:rPr lang="zh-CN" altLang="en-US" dirty="0"/>
              <a:t>简介及组件架构</a:t>
            </a:r>
          </a:p>
        </p:txBody>
      </p:sp>
      <p:sp>
        <p:nvSpPr>
          <p:cNvPr id="3" name="副标题 2"/>
          <p:cNvSpPr>
            <a:spLocks noGrp="1"/>
          </p:cNvSpPr>
          <p:nvPr>
            <p:ph type="subTitle" idx="1"/>
          </p:nvPr>
        </p:nvSpPr>
        <p:spPr/>
        <p:txBody>
          <a:bodyPr>
            <a:normAutofit fontScale="85000" lnSpcReduction="20000"/>
          </a:bodyPr>
          <a:lstStyle/>
          <a:p>
            <a:pPr algn="r"/>
            <a:r>
              <a:rPr lang="zh-CN" altLang="en-US" dirty="0">
                <a:latin typeface="Microsoft YaHei UI" panose="020B0503020204020204" pitchFamily="34" charset="-122"/>
              </a:rPr>
              <a:t>王斌</a:t>
            </a:r>
            <a:endParaRPr lang="en-US" altLang="zh-CN" dirty="0">
              <a:latin typeface="Microsoft YaHei UI" panose="020B0503020204020204" pitchFamily="34" charset="-122"/>
              <a:ea typeface="Microsoft YaHei UI" panose="020B0503020204020204" pitchFamily="34" charset="-122"/>
            </a:endParaRPr>
          </a:p>
          <a:p>
            <a:pPr algn="r"/>
            <a:r>
              <a:rPr lang="en-US" altLang="zh-CN" dirty="0">
                <a:latin typeface="Microsoft YaHei UI" panose="020B0503020204020204" pitchFamily="34" charset="-122"/>
              </a:rPr>
              <a:t>2017.12</a:t>
            </a:r>
            <a:endParaRPr lang="zh-CN"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sp>
        <p:nvSpPr>
          <p:cNvPr id="8" name="Title 1">
            <a:extLst>
              <a:ext uri="{FF2B5EF4-FFF2-40B4-BE49-F238E27FC236}">
                <a16:creationId xmlns:a16="http://schemas.microsoft.com/office/drawing/2014/main" id="{2712F0FF-5A8F-4CF0-834B-540940418D88}"/>
              </a:ext>
            </a:extLst>
          </p:cNvPr>
          <p:cNvSpPr>
            <a:spLocks noGrp="1"/>
          </p:cNvSpPr>
          <p:nvPr/>
        </p:nvSpPr>
        <p:spPr>
          <a:xfrm>
            <a:off x="815965" y="1488556"/>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Keystone</a:t>
            </a:r>
            <a:r>
              <a:rPr lang="zh-CN" altLang="en-US" sz="2000" dirty="0">
                <a:latin typeface="微软雅黑" panose="020B0503020204020204" pitchFamily="34" charset="-122"/>
                <a:ea typeface="微软雅黑" panose="020B0503020204020204" pitchFamily="34" charset="-122"/>
              </a:rPr>
              <a:t>基本概念介绍之二</a:t>
            </a:r>
            <a:endParaRPr lang="en-US"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0B4F1E1-8A8A-491A-A4F1-B8C9933993F7}"/>
              </a:ext>
            </a:extLst>
          </p:cNvPr>
          <p:cNvSpPr/>
          <p:nvPr/>
        </p:nvSpPr>
        <p:spPr>
          <a:xfrm>
            <a:off x="812787" y="2020587"/>
            <a:ext cx="8439799" cy="2960041"/>
          </a:xfrm>
          <a:prstGeom prst="rect">
            <a:avLst/>
          </a:prstGeom>
        </p:spPr>
        <p:txBody>
          <a:bodyPr wrap="square">
            <a:spAutoFit/>
          </a:bodyPr>
          <a:lstStyle/>
          <a:p>
            <a:pPr marL="151253" indent="-151253">
              <a:buFont typeface="Wingdings" panose="05000000000000000000" pitchFamily="2" charset="2"/>
              <a:buChar char="l"/>
            </a:pPr>
            <a:r>
              <a:rPr lang="en-US" altLang="zh-CN" sz="1553" b="1" dirty="0">
                <a:latin typeface="微软雅黑" panose="020B0503020204020204" pitchFamily="34" charset="-122"/>
                <a:ea typeface="微软雅黑" panose="020B0503020204020204" pitchFamily="34" charset="-122"/>
              </a:rPr>
              <a:t>Endpoint </a:t>
            </a:r>
          </a:p>
          <a:p>
            <a:r>
              <a:rPr lang="zh-CN" altLang="en-US" sz="1165" dirty="0">
                <a:solidFill>
                  <a:schemeClr val="bg1">
                    <a:lumMod val="50000"/>
                  </a:schemeClr>
                </a:solidFill>
                <a:latin typeface="微软雅黑" panose="020B0503020204020204" pitchFamily="34" charset="-122"/>
                <a:ea typeface="微软雅黑" panose="020B0503020204020204" pitchFamily="34" charset="-122"/>
              </a:rPr>
              <a:t>　</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Endpoint</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，翻译为“端点”，我们可以理解它是一个服务暴露出来的访问点，如果需要访问一个服务，则必须知道他的</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endpoint</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。因此，在</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keystone</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中包含一个</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endpoint</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模板，这个模板提供了所有存在的服务</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endpoints</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信息。一个</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endpoint template</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包含一个</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URLs</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列表，列表中的每个</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URL</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都对应一个服务实例的访问地址，并且具有</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public</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private</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admin</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这三种权限。</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public </a:t>
            </a:r>
            <a:r>
              <a:rPr lang="en-US" altLang="zh-CN" sz="1553" dirty="0" err="1">
                <a:solidFill>
                  <a:schemeClr val="bg1">
                    <a:lumMod val="50000"/>
                  </a:schemeClr>
                </a:solidFill>
                <a:latin typeface="微软雅黑" panose="020B0503020204020204" pitchFamily="34" charset="-122"/>
                <a:ea typeface="微软雅黑" panose="020B0503020204020204" pitchFamily="34" charset="-122"/>
              </a:rPr>
              <a:t>url</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可以被全局访问（如</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http://compute.example.com</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private </a:t>
            </a:r>
            <a:r>
              <a:rPr lang="en-US" altLang="zh-CN" sz="1553" dirty="0" err="1">
                <a:solidFill>
                  <a:schemeClr val="bg1">
                    <a:lumMod val="50000"/>
                  </a:schemeClr>
                </a:solidFill>
                <a:latin typeface="微软雅黑" panose="020B0503020204020204" pitchFamily="34" charset="-122"/>
                <a:ea typeface="微软雅黑" panose="020B0503020204020204" pitchFamily="34" charset="-122"/>
              </a:rPr>
              <a:t>url</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只能被局域网访问（如</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http://compute.example.local</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admin </a:t>
            </a:r>
            <a:r>
              <a:rPr lang="en-US" altLang="zh-CN" sz="1553" dirty="0" err="1">
                <a:solidFill>
                  <a:schemeClr val="bg1">
                    <a:lumMod val="50000"/>
                  </a:schemeClr>
                </a:solidFill>
                <a:latin typeface="微软雅黑" panose="020B0503020204020204" pitchFamily="34" charset="-122"/>
                <a:ea typeface="微软雅黑" panose="020B0503020204020204" pitchFamily="34" charset="-122"/>
              </a:rPr>
              <a:t>url</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被从常规的访问中分离。</a:t>
            </a:r>
            <a:endParaRPr lang="en-US" altLang="zh-CN" sz="1553"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553" dirty="0">
              <a:latin typeface="微软雅黑" panose="020B0503020204020204" pitchFamily="34" charset="-122"/>
              <a:ea typeface="微软雅黑" panose="020B0503020204020204" pitchFamily="34" charset="-122"/>
            </a:endParaRPr>
          </a:p>
          <a:p>
            <a:pPr marL="151253" indent="-151253">
              <a:buFont typeface="Wingdings" panose="05000000000000000000" pitchFamily="2" charset="2"/>
              <a:buChar char="l"/>
            </a:pPr>
            <a:r>
              <a:rPr lang="en-US" altLang="zh-CN" sz="1553" b="1" dirty="0">
                <a:latin typeface="微软雅黑" panose="020B0503020204020204" pitchFamily="34" charset="-122"/>
                <a:ea typeface="微软雅黑" panose="020B0503020204020204" pitchFamily="34" charset="-122"/>
              </a:rPr>
              <a:t>Token</a:t>
            </a:r>
          </a:p>
          <a:p>
            <a:r>
              <a:rPr lang="en-US" altLang="zh-CN" sz="1553" dirty="0">
                <a:solidFill>
                  <a:schemeClr val="bg1">
                    <a:lumMod val="50000"/>
                  </a:schemeClr>
                </a:solidFill>
                <a:latin typeface="微软雅黑" panose="020B0503020204020204" pitchFamily="34" charset="-122"/>
                <a:ea typeface="微软雅黑" panose="020B0503020204020204" pitchFamily="34" charset="-122"/>
              </a:rPr>
              <a:t>     Token</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是访问资源的钥匙。它是通过</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Keystone</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验证后的返回值，在之后的与其他服务交互中只需要携带</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Token</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值即可。每个</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Token</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都有一个有效期，</a:t>
            </a:r>
            <a:r>
              <a:rPr lang="en-US" altLang="zh-CN" sz="1553" dirty="0">
                <a:solidFill>
                  <a:schemeClr val="bg1">
                    <a:lumMod val="50000"/>
                  </a:schemeClr>
                </a:solidFill>
                <a:latin typeface="微软雅黑" panose="020B0503020204020204" pitchFamily="34" charset="-122"/>
                <a:ea typeface="微软雅黑" panose="020B0503020204020204" pitchFamily="34" charset="-122"/>
              </a:rPr>
              <a:t>Token</a:t>
            </a:r>
            <a:r>
              <a:rPr lang="zh-CN" altLang="en-US" sz="1553" dirty="0">
                <a:solidFill>
                  <a:schemeClr val="bg1">
                    <a:lumMod val="50000"/>
                  </a:schemeClr>
                </a:solidFill>
                <a:latin typeface="微软雅黑" panose="020B0503020204020204" pitchFamily="34" charset="-122"/>
                <a:ea typeface="微软雅黑" panose="020B0503020204020204" pitchFamily="34" charset="-122"/>
              </a:rPr>
              <a:t>只在有效期内是有效的。</a:t>
            </a:r>
          </a:p>
          <a:p>
            <a:endParaRPr lang="zh-CN" altLang="en-US" sz="1553"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5432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sp>
        <p:nvSpPr>
          <p:cNvPr id="6" name="Title 1">
            <a:extLst>
              <a:ext uri="{FF2B5EF4-FFF2-40B4-BE49-F238E27FC236}">
                <a16:creationId xmlns:a16="http://schemas.microsoft.com/office/drawing/2014/main" id="{C0FEC719-B085-4EAE-A2A2-CB28195ADE7A}"/>
              </a:ext>
            </a:extLst>
          </p:cNvPr>
          <p:cNvSpPr>
            <a:spLocks noGrp="1"/>
          </p:cNvSpPr>
          <p:nvPr/>
        </p:nvSpPr>
        <p:spPr>
          <a:xfrm>
            <a:off x="812787" y="1503544"/>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zh-CN" altLang="en-US" sz="2000" dirty="0">
                <a:latin typeface="微软雅黑" panose="020B0503020204020204" pitchFamily="34" charset="-122"/>
                <a:ea typeface="微软雅黑" panose="020B0503020204020204" pitchFamily="34" charset="-122"/>
              </a:rPr>
              <a:t>各种概念之间关系解释</a:t>
            </a:r>
            <a:endParaRPr lang="en-US"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CCB0DE4-3884-4480-A739-EB1AEA7539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978" y="1836835"/>
            <a:ext cx="4420038" cy="2308324"/>
          </a:xfrm>
          <a:prstGeom prst="rect">
            <a:avLst/>
          </a:prstGeom>
        </p:spPr>
      </p:pic>
      <p:sp>
        <p:nvSpPr>
          <p:cNvPr id="10" name="矩形 9">
            <a:extLst>
              <a:ext uri="{FF2B5EF4-FFF2-40B4-BE49-F238E27FC236}">
                <a16:creationId xmlns:a16="http://schemas.microsoft.com/office/drawing/2014/main" id="{3C8D2B61-1218-482A-B7D1-E2545EF009B3}"/>
              </a:ext>
            </a:extLst>
          </p:cNvPr>
          <p:cNvSpPr/>
          <p:nvPr/>
        </p:nvSpPr>
        <p:spPr>
          <a:xfrm>
            <a:off x="616354" y="4597609"/>
            <a:ext cx="8829486" cy="1015663"/>
          </a:xfrm>
          <a:prstGeom prst="rect">
            <a:avLst/>
          </a:prstGeom>
        </p:spPr>
        <p:txBody>
          <a:bodyPr wrap="square">
            <a:spAutoFit/>
          </a:bodyPr>
          <a:lstStyle/>
          <a:p>
            <a:r>
              <a:rPr lang="en-US" altLang="zh-CN" sz="1200" dirty="0">
                <a:solidFill>
                  <a:schemeClr val="bg1">
                    <a:lumMod val="50000"/>
                  </a:schemeClr>
                </a:solidFill>
                <a:latin typeface="微软雅黑" panose="020B0503020204020204" pitchFamily="34" charset="-122"/>
                <a:ea typeface="微软雅黑" panose="020B0503020204020204" pitchFamily="34" charset="-122"/>
              </a:rPr>
              <a:t>1</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project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下，管理着一堆用户（人，或程序）。</a:t>
            </a: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2</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、每个用户都有自己的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credentials</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（凭证）用户名</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密码或者用户名</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+API key</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，或其他凭证。</a:t>
            </a: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3</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、用户在访问其他资源（计算、存储）之前，需要用自己的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credential</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去请求</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keystone</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服务，获得验证信息（主要是</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Token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信息）和服务信息（服务目录和它们的</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endpoint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a:t>
            </a:r>
          </a:p>
          <a:p>
            <a:r>
              <a:rPr lang="en-US" altLang="zh-CN" sz="1200" dirty="0">
                <a:solidFill>
                  <a:schemeClr val="bg1">
                    <a:lumMod val="50000"/>
                  </a:schemeClr>
                </a:solidFill>
                <a:latin typeface="微软雅黑" panose="020B0503020204020204" pitchFamily="34" charset="-122"/>
                <a:ea typeface="微软雅黑" panose="020B0503020204020204" pitchFamily="34" charset="-122"/>
              </a:rPr>
              <a:t>4</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、用户拿着</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Token</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信息，就可以去访问特定的资源了。</a:t>
            </a:r>
          </a:p>
        </p:txBody>
      </p:sp>
    </p:spTree>
    <p:extLst>
      <p:ext uri="{BB962C8B-B14F-4D97-AF65-F5344CB8AC3E}">
        <p14:creationId xmlns:p14="http://schemas.microsoft.com/office/powerpoint/2010/main" val="1841054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pic>
        <p:nvPicPr>
          <p:cNvPr id="8" name="图片 7">
            <a:extLst>
              <a:ext uri="{FF2B5EF4-FFF2-40B4-BE49-F238E27FC236}">
                <a16:creationId xmlns:a16="http://schemas.microsoft.com/office/drawing/2014/main" id="{D34593FB-FD09-4CC3-8A17-AE35C435E4FC}"/>
              </a:ext>
            </a:extLst>
          </p:cNvPr>
          <p:cNvPicPr>
            <a:picLocks noChangeAspect="1"/>
          </p:cNvPicPr>
          <p:nvPr/>
        </p:nvPicPr>
        <p:blipFill>
          <a:blip r:embed="rId2"/>
          <a:stretch>
            <a:fillRect/>
          </a:stretch>
        </p:blipFill>
        <p:spPr>
          <a:xfrm>
            <a:off x="1330752" y="1603025"/>
            <a:ext cx="3360518" cy="4041136"/>
          </a:xfrm>
          <a:prstGeom prst="rect">
            <a:avLst/>
          </a:prstGeom>
        </p:spPr>
      </p:pic>
      <p:pic>
        <p:nvPicPr>
          <p:cNvPr id="9" name="图片 8">
            <a:extLst>
              <a:ext uri="{FF2B5EF4-FFF2-40B4-BE49-F238E27FC236}">
                <a16:creationId xmlns:a16="http://schemas.microsoft.com/office/drawing/2014/main" id="{AD6ACDD6-66AF-48FB-A508-9875E1635DF7}"/>
              </a:ext>
            </a:extLst>
          </p:cNvPr>
          <p:cNvPicPr>
            <a:picLocks noChangeAspect="1"/>
          </p:cNvPicPr>
          <p:nvPr/>
        </p:nvPicPr>
        <p:blipFill>
          <a:blip r:embed="rId3"/>
          <a:stretch>
            <a:fillRect/>
          </a:stretch>
        </p:blipFill>
        <p:spPr>
          <a:xfrm>
            <a:off x="4691270" y="1472503"/>
            <a:ext cx="3845073" cy="4171658"/>
          </a:xfrm>
          <a:prstGeom prst="rect">
            <a:avLst/>
          </a:prstGeom>
        </p:spPr>
      </p:pic>
      <p:sp>
        <p:nvSpPr>
          <p:cNvPr id="11" name="文本框 10">
            <a:extLst>
              <a:ext uri="{FF2B5EF4-FFF2-40B4-BE49-F238E27FC236}">
                <a16:creationId xmlns:a16="http://schemas.microsoft.com/office/drawing/2014/main" id="{19A544EC-47D6-4A83-A780-96E63DEC4024}"/>
              </a:ext>
            </a:extLst>
          </p:cNvPr>
          <p:cNvSpPr txBox="1"/>
          <p:nvPr/>
        </p:nvSpPr>
        <p:spPr>
          <a:xfrm>
            <a:off x="1330191" y="5946658"/>
            <a:ext cx="4783935" cy="338554"/>
          </a:xfrm>
          <a:prstGeom prst="rect">
            <a:avLst/>
          </a:prstGeom>
          <a:noFill/>
        </p:spPr>
        <p:txBody>
          <a:bodyPr wrap="square" rtlCol="0" anchor="t">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Token 中包含了 User 的 Role 信息</a:t>
            </a:r>
          </a:p>
        </p:txBody>
      </p:sp>
    </p:spTree>
    <p:extLst>
      <p:ext uri="{BB962C8B-B14F-4D97-AF65-F5344CB8AC3E}">
        <p14:creationId xmlns:p14="http://schemas.microsoft.com/office/powerpoint/2010/main" val="2296533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pic>
        <p:nvPicPr>
          <p:cNvPr id="7" name="图片 6">
            <a:extLst>
              <a:ext uri="{FF2B5EF4-FFF2-40B4-BE49-F238E27FC236}">
                <a16:creationId xmlns:a16="http://schemas.microsoft.com/office/drawing/2014/main" id="{E3077087-F64F-4D88-995D-A90EE913894C}"/>
              </a:ext>
            </a:extLst>
          </p:cNvPr>
          <p:cNvPicPr>
            <a:picLocks noChangeAspect="1"/>
          </p:cNvPicPr>
          <p:nvPr/>
        </p:nvPicPr>
        <p:blipFill>
          <a:blip r:embed="rId2"/>
          <a:stretch>
            <a:fillRect/>
          </a:stretch>
        </p:blipFill>
        <p:spPr>
          <a:xfrm>
            <a:off x="898952" y="1209007"/>
            <a:ext cx="3635566" cy="2219432"/>
          </a:xfrm>
          <a:prstGeom prst="rect">
            <a:avLst/>
          </a:prstGeom>
        </p:spPr>
      </p:pic>
      <p:pic>
        <p:nvPicPr>
          <p:cNvPr id="10" name="图片 9">
            <a:extLst>
              <a:ext uri="{FF2B5EF4-FFF2-40B4-BE49-F238E27FC236}">
                <a16:creationId xmlns:a16="http://schemas.microsoft.com/office/drawing/2014/main" id="{0D6FBFAB-5CF3-4600-B907-AA3924531CAF}"/>
              </a:ext>
            </a:extLst>
          </p:cNvPr>
          <p:cNvPicPr>
            <a:picLocks noChangeAspect="1"/>
          </p:cNvPicPr>
          <p:nvPr/>
        </p:nvPicPr>
        <p:blipFill>
          <a:blip r:embed="rId3"/>
          <a:stretch>
            <a:fillRect/>
          </a:stretch>
        </p:blipFill>
        <p:spPr>
          <a:xfrm>
            <a:off x="5152397" y="1209008"/>
            <a:ext cx="3814999" cy="2155216"/>
          </a:xfrm>
          <a:prstGeom prst="rect">
            <a:avLst/>
          </a:prstGeom>
        </p:spPr>
      </p:pic>
      <p:sp>
        <p:nvSpPr>
          <p:cNvPr id="12" name="文本框 11">
            <a:extLst>
              <a:ext uri="{FF2B5EF4-FFF2-40B4-BE49-F238E27FC236}">
                <a16:creationId xmlns:a16="http://schemas.microsoft.com/office/drawing/2014/main" id="{BEC25A68-0E6E-4B07-ABF8-456C3B5F9BCB}"/>
              </a:ext>
            </a:extLst>
          </p:cNvPr>
          <p:cNvSpPr txBox="1"/>
          <p:nvPr/>
        </p:nvSpPr>
        <p:spPr>
          <a:xfrm>
            <a:off x="3388952" y="3428999"/>
            <a:ext cx="5866762" cy="338554"/>
          </a:xfrm>
          <a:prstGeom prst="rect">
            <a:avLst/>
          </a:prstGeom>
          <a:noFill/>
        </p:spPr>
        <p:txBody>
          <a:bodyPr wrap="square" rtlCol="0" anchor="t">
            <a:spAutoFit/>
          </a:bodyPr>
          <a:lstStyle/>
          <a:p>
            <a:r>
              <a:rPr lang="zh-CN" altLang="zh-CN" sz="1600" dirty="0">
                <a:latin typeface="微软雅黑" panose="020B0503020204020204" pitchFamily="34" charset="-122"/>
                <a:ea typeface="微软雅黑" panose="020B0503020204020204" pitchFamily="34" charset="-122"/>
              </a:rPr>
              <a:t>列出</a:t>
            </a:r>
            <a:r>
              <a:rPr lang="en-US" altLang="zh-CN" sz="1600" dirty="0">
                <a:latin typeface="微软雅黑" panose="020B0503020204020204" pitchFamily="34" charset="-122"/>
                <a:ea typeface="微软雅黑" panose="020B0503020204020204" pitchFamily="34" charset="-122"/>
              </a:rPr>
              <a:t>Glance</a:t>
            </a:r>
            <a:r>
              <a:rPr lang="zh-CN" altLang="en-US" sz="1600" dirty="0">
                <a:latin typeface="微软雅黑" panose="020B0503020204020204" pitchFamily="34" charset="-122"/>
                <a:ea typeface="微软雅黑" panose="020B0503020204020204" pitchFamily="34" charset="-122"/>
              </a:rPr>
              <a:t>中</a:t>
            </a:r>
            <a:r>
              <a:rPr lang="zh-CN" altLang="zh-CN" sz="1600" dirty="0">
                <a:latin typeface="微软雅黑" panose="020B0503020204020204" pitchFamily="34" charset="-122"/>
                <a:ea typeface="微软雅黑" panose="020B0503020204020204" pitchFamily="34" charset="-122"/>
              </a:rPr>
              <a:t>所有的镜像</a:t>
            </a:r>
          </a:p>
        </p:txBody>
      </p:sp>
      <p:pic>
        <p:nvPicPr>
          <p:cNvPr id="13" name="图片 12">
            <a:extLst>
              <a:ext uri="{FF2B5EF4-FFF2-40B4-BE49-F238E27FC236}">
                <a16:creationId xmlns:a16="http://schemas.microsoft.com/office/drawing/2014/main" id="{E7964064-4819-47EE-888D-256D8D86A872}"/>
              </a:ext>
            </a:extLst>
          </p:cNvPr>
          <p:cNvPicPr>
            <a:picLocks noChangeAspect="1"/>
          </p:cNvPicPr>
          <p:nvPr/>
        </p:nvPicPr>
        <p:blipFill>
          <a:blip r:embed="rId4"/>
          <a:stretch>
            <a:fillRect/>
          </a:stretch>
        </p:blipFill>
        <p:spPr>
          <a:xfrm>
            <a:off x="898953" y="3988058"/>
            <a:ext cx="3538655" cy="2421097"/>
          </a:xfrm>
          <a:prstGeom prst="rect">
            <a:avLst/>
          </a:prstGeom>
        </p:spPr>
      </p:pic>
      <p:pic>
        <p:nvPicPr>
          <p:cNvPr id="14" name="图片 13">
            <a:extLst>
              <a:ext uri="{FF2B5EF4-FFF2-40B4-BE49-F238E27FC236}">
                <a16:creationId xmlns:a16="http://schemas.microsoft.com/office/drawing/2014/main" id="{8CB2398D-CAB5-4AC0-AED6-DFD1A448F1BD}"/>
              </a:ext>
            </a:extLst>
          </p:cNvPr>
          <p:cNvPicPr>
            <a:picLocks noChangeAspect="1"/>
          </p:cNvPicPr>
          <p:nvPr/>
        </p:nvPicPr>
        <p:blipFill>
          <a:blip r:embed="rId5"/>
          <a:stretch>
            <a:fillRect/>
          </a:stretch>
        </p:blipFill>
        <p:spPr>
          <a:xfrm>
            <a:off x="4683527" y="3832328"/>
            <a:ext cx="3277611" cy="2421097"/>
          </a:xfrm>
          <a:prstGeom prst="rect">
            <a:avLst/>
          </a:prstGeom>
        </p:spPr>
      </p:pic>
    </p:spTree>
    <p:extLst>
      <p:ext uri="{BB962C8B-B14F-4D97-AF65-F5344CB8AC3E}">
        <p14:creationId xmlns:p14="http://schemas.microsoft.com/office/powerpoint/2010/main" val="139559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sp>
        <p:nvSpPr>
          <p:cNvPr id="6" name="Title 1">
            <a:extLst>
              <a:ext uri="{FF2B5EF4-FFF2-40B4-BE49-F238E27FC236}">
                <a16:creationId xmlns:a16="http://schemas.microsoft.com/office/drawing/2014/main" id="{82A9ECAF-F7C3-4468-B266-6536AFFD551C}"/>
              </a:ext>
            </a:extLst>
          </p:cNvPr>
          <p:cNvSpPr>
            <a:spLocks noGrp="1"/>
          </p:cNvSpPr>
          <p:nvPr/>
        </p:nvSpPr>
        <p:spPr>
          <a:xfrm>
            <a:off x="812787" y="1150890"/>
            <a:ext cx="5226168"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1600" dirty="0">
                <a:latin typeface="微软雅黑" panose="020B0503020204020204" pitchFamily="34" charset="-122"/>
                <a:ea typeface="微软雅黑" panose="020B0503020204020204" pitchFamily="34" charset="-122"/>
              </a:rPr>
              <a:t>Keystone</a:t>
            </a:r>
            <a:r>
              <a:rPr lang="zh-CN" altLang="en-US" sz="1600" dirty="0">
                <a:latin typeface="微软雅黑" panose="020B0503020204020204" pitchFamily="34" charset="-122"/>
                <a:ea typeface="微软雅黑" panose="020B0503020204020204" pitchFamily="34" charset="-122"/>
              </a:rPr>
              <a:t>在</a:t>
            </a:r>
            <a:r>
              <a:rPr lang="en-US" altLang="zh-CN" sz="1600" dirty="0" err="1">
                <a:latin typeface="微软雅黑" panose="020B0503020204020204" pitchFamily="34" charset="-122"/>
                <a:ea typeface="微软雅黑" panose="020B0503020204020204" pitchFamily="34" charset="-122"/>
              </a:rPr>
              <a:t>OpenStack</a:t>
            </a:r>
            <a:r>
              <a:rPr lang="zh-CN" altLang="en-US" sz="1600" dirty="0">
                <a:latin typeface="微软雅黑" panose="020B0503020204020204" pitchFamily="34" charset="-122"/>
                <a:ea typeface="微软雅黑" panose="020B0503020204020204" pitchFamily="34" charset="-122"/>
              </a:rPr>
              <a:t>中的访问流程范例 </a:t>
            </a:r>
            <a:endParaRPr lang="en-US" sz="16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355E8AA8-D8AC-473E-B45C-AC4B2D47B0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243" y="1859078"/>
            <a:ext cx="7465447" cy="4804188"/>
          </a:xfrm>
          <a:prstGeom prst="rect">
            <a:avLst/>
          </a:prstGeom>
        </p:spPr>
      </p:pic>
    </p:spTree>
    <p:extLst>
      <p:ext uri="{BB962C8B-B14F-4D97-AF65-F5344CB8AC3E}">
        <p14:creationId xmlns:p14="http://schemas.microsoft.com/office/powerpoint/2010/main" val="368916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solidFill>
                  <a:schemeClr val="accent4"/>
                </a:solidFill>
              </a:rPr>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组件介绍之镜像组件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Glance</a:t>
            </a:r>
            <a:endPar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endParaRPr>
          </a:p>
        </p:txBody>
      </p:sp>
      <p:sp>
        <p:nvSpPr>
          <p:cNvPr id="8" name="文本框 7">
            <a:extLst>
              <a:ext uri="{FF2B5EF4-FFF2-40B4-BE49-F238E27FC236}">
                <a16:creationId xmlns:a16="http://schemas.microsoft.com/office/drawing/2014/main" id="{7396784E-2B65-4835-915F-AC3708048804}"/>
              </a:ext>
            </a:extLst>
          </p:cNvPr>
          <p:cNvSpPr txBox="1"/>
          <p:nvPr/>
        </p:nvSpPr>
        <p:spPr>
          <a:xfrm>
            <a:off x="812787" y="2019173"/>
            <a:ext cx="8595958" cy="2123658"/>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系统安装：</a:t>
            </a:r>
          </a:p>
          <a:p>
            <a:r>
              <a:rPr lang="en-US" altLang="zh-CN" sz="1600" dirty="0">
                <a:latin typeface="微软雅黑" panose="020B0503020204020204" pitchFamily="34" charset="-122"/>
                <a:ea typeface="微软雅黑" panose="020B0503020204020204" pitchFamily="34" charset="-122"/>
              </a:rPr>
              <a:t>	1</a:t>
            </a:r>
            <a:r>
              <a:rPr lang="zh-CN" altLang="en-US" sz="1600" dirty="0">
                <a:latin typeface="微软雅黑" panose="020B0503020204020204" pitchFamily="34" charset="-122"/>
                <a:ea typeface="微软雅黑" panose="020B0503020204020204" pitchFamily="34" charset="-122"/>
              </a:rPr>
              <a:t>、从安装 CD 从头安装。</a:t>
            </a:r>
          </a:p>
          <a:p>
            <a:r>
              <a:rPr lang="en-US" altLang="zh-CN" sz="1600" dirty="0">
                <a:latin typeface="微软雅黑" panose="020B0503020204020204" pitchFamily="34" charset="-122"/>
                <a:ea typeface="微软雅黑" panose="020B0503020204020204" pitchFamily="34" charset="-122"/>
              </a:rPr>
              <a:t>	2</a:t>
            </a:r>
            <a:r>
              <a:rPr lang="zh-CN" altLang="en-US" sz="1600" dirty="0">
                <a:latin typeface="微软雅黑" panose="020B0503020204020204" pitchFamily="34" charset="-122"/>
                <a:ea typeface="微软雅黑" panose="020B0503020204020204" pitchFamily="34" charset="-122"/>
              </a:rPr>
              <a:t>、用 Ghost 等克隆工具恢复。</a:t>
            </a:r>
          </a:p>
          <a:p>
            <a:r>
              <a:rPr lang="zh-CN" altLang="en-US" sz="1600" dirty="0">
                <a:latin typeface="微软雅黑" panose="020B0503020204020204" pitchFamily="34" charset="-122"/>
                <a:ea typeface="微软雅黑" panose="020B0503020204020204" pitchFamily="34" charset="-122"/>
              </a:rPr>
              <a:t>缺点：</a:t>
            </a:r>
          </a:p>
          <a:p>
            <a:r>
              <a:rPr lang="en-US" altLang="zh-CN" sz="1600" dirty="0">
                <a:latin typeface="微软雅黑" panose="020B0503020204020204" pitchFamily="34" charset="-122"/>
                <a:ea typeface="微软雅黑" panose="020B0503020204020204" pitchFamily="34" charset="-122"/>
              </a:rPr>
              <a:t>	1、如果要安装的系统多了效率就很低</a:t>
            </a:r>
          </a:p>
          <a:p>
            <a:r>
              <a:rPr lang="en-US" altLang="zh-CN" sz="1600" dirty="0">
                <a:latin typeface="微软雅黑" panose="020B0503020204020204" pitchFamily="34" charset="-122"/>
                <a:ea typeface="微软雅黑" panose="020B0503020204020204" pitchFamily="34" charset="-122"/>
              </a:rPr>
              <a:t>	2、时间长，工作量大</a:t>
            </a:r>
          </a:p>
          <a:p>
            <a:r>
              <a:rPr lang="en-US" altLang="zh-CN" sz="1600" dirty="0">
                <a:latin typeface="微软雅黑" panose="020B0503020204020204" pitchFamily="34" charset="-122"/>
                <a:ea typeface="微软雅黑" panose="020B0503020204020204" pitchFamily="34" charset="-122"/>
              </a:rPr>
              <a:t>	3、安装完还要进行手工配置，比如安装其他的软件，设置 IP 等</a:t>
            </a:r>
          </a:p>
          <a:p>
            <a:r>
              <a:rPr lang="en-US" altLang="zh-CN" sz="1600" dirty="0">
                <a:latin typeface="微软雅黑" panose="020B0503020204020204" pitchFamily="34" charset="-122"/>
                <a:ea typeface="微软雅黑" panose="020B0503020204020204" pitchFamily="34" charset="-122"/>
              </a:rPr>
              <a:t>	4、备份和恢复系统不灵活</a:t>
            </a:r>
          </a:p>
        </p:txBody>
      </p:sp>
    </p:spTree>
    <p:extLst>
      <p:ext uri="{BB962C8B-B14F-4D97-AF65-F5344CB8AC3E}">
        <p14:creationId xmlns:p14="http://schemas.microsoft.com/office/powerpoint/2010/main" val="1738537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solidFill>
                  <a:schemeClr val="accent4"/>
                </a:solidFill>
              </a:rPr>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组件介绍之镜像组件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Glance</a:t>
            </a:r>
            <a:endPar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endParaRPr>
          </a:p>
        </p:txBody>
      </p:sp>
      <p:pic>
        <p:nvPicPr>
          <p:cNvPr id="6" name="图片 5">
            <a:extLst>
              <a:ext uri="{FF2B5EF4-FFF2-40B4-BE49-F238E27FC236}">
                <a16:creationId xmlns:a16="http://schemas.microsoft.com/office/drawing/2014/main" id="{51C518D2-089F-4873-AEF3-3BB6F646CD6D}"/>
              </a:ext>
            </a:extLst>
          </p:cNvPr>
          <p:cNvPicPr>
            <a:picLocks noChangeAspect="1"/>
          </p:cNvPicPr>
          <p:nvPr/>
        </p:nvPicPr>
        <p:blipFill>
          <a:blip r:embed="rId2"/>
          <a:stretch>
            <a:fillRect/>
          </a:stretch>
        </p:blipFill>
        <p:spPr>
          <a:xfrm>
            <a:off x="2741485" y="2084935"/>
            <a:ext cx="4189024" cy="3019929"/>
          </a:xfrm>
          <a:prstGeom prst="rect">
            <a:avLst/>
          </a:prstGeom>
        </p:spPr>
      </p:pic>
      <p:sp>
        <p:nvSpPr>
          <p:cNvPr id="7" name="文本框 6">
            <a:extLst>
              <a:ext uri="{FF2B5EF4-FFF2-40B4-BE49-F238E27FC236}">
                <a16:creationId xmlns:a16="http://schemas.microsoft.com/office/drawing/2014/main" id="{C09AB940-BC4E-4BD9-9F19-A6D1D98D0012}"/>
              </a:ext>
            </a:extLst>
          </p:cNvPr>
          <p:cNvSpPr txBox="1"/>
          <p:nvPr/>
        </p:nvSpPr>
        <p:spPr>
          <a:xfrm>
            <a:off x="812787" y="5617964"/>
            <a:ext cx="9402632" cy="338554"/>
          </a:xfrm>
          <a:prstGeom prst="rect">
            <a:avLst/>
          </a:prstGeom>
          <a:noFill/>
          <a:ln w="9525">
            <a:noFill/>
          </a:ln>
        </p:spPr>
        <p:txBody>
          <a:bodyPr wrap="square">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Image Service </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的功能是管理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Image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，让用户能够发现、获取和保存 </a:t>
            </a:r>
            <a:r>
              <a:rPr lang="en-US" altLang="zh-CN"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Image</a:t>
            </a:r>
            <a:r>
              <a:rPr lang="zh-CN" altLang="en-US" sz="16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p>
        </p:txBody>
      </p:sp>
      <p:sp>
        <p:nvSpPr>
          <p:cNvPr id="8" name="文本框 7">
            <a:extLst>
              <a:ext uri="{FF2B5EF4-FFF2-40B4-BE49-F238E27FC236}">
                <a16:creationId xmlns:a16="http://schemas.microsoft.com/office/drawing/2014/main" id="{6B4DA690-5437-444D-B2C3-A8D9975474B1}"/>
              </a:ext>
            </a:extLst>
          </p:cNvPr>
          <p:cNvSpPr txBox="1"/>
          <p:nvPr/>
        </p:nvSpPr>
        <p:spPr>
          <a:xfrm>
            <a:off x="812787" y="1233281"/>
            <a:ext cx="7692948"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云环境中的实现更高效的方案 </a:t>
            </a:r>
            <a:r>
              <a:rPr lang="en-US" altLang="zh-CN" sz="1600" dirty="0">
                <a:latin typeface="微软雅黑" panose="020B0503020204020204" pitchFamily="34" charset="-122"/>
                <a:ea typeface="微软雅黑" panose="020B0503020204020204" pitchFamily="34" charset="-122"/>
              </a:rPr>
              <a:t>-- image</a:t>
            </a:r>
          </a:p>
        </p:txBody>
      </p:sp>
      <p:sp>
        <p:nvSpPr>
          <p:cNvPr id="9" name="文本框 8">
            <a:extLst>
              <a:ext uri="{FF2B5EF4-FFF2-40B4-BE49-F238E27FC236}">
                <a16:creationId xmlns:a16="http://schemas.microsoft.com/office/drawing/2014/main" id="{62D6E92E-A7B1-4CC8-80CF-17ED06287499}"/>
              </a:ext>
            </a:extLst>
          </p:cNvPr>
          <p:cNvSpPr txBox="1"/>
          <p:nvPr/>
        </p:nvSpPr>
        <p:spPr>
          <a:xfrm>
            <a:off x="872067" y="4132384"/>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虚拟机模板</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3324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solidFill>
                  <a:schemeClr val="accent4"/>
                </a:solidFill>
              </a:rPr>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组件介绍之镜像组件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Glance</a:t>
            </a:r>
            <a:endPar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endParaRPr>
          </a:p>
        </p:txBody>
      </p:sp>
      <p:pic>
        <p:nvPicPr>
          <p:cNvPr id="6" name="图片 5">
            <a:extLst>
              <a:ext uri="{FF2B5EF4-FFF2-40B4-BE49-F238E27FC236}">
                <a16:creationId xmlns:a16="http://schemas.microsoft.com/office/drawing/2014/main" id="{A1BB44E9-7B03-4833-9B2F-B00C3CB6B79D}"/>
              </a:ext>
            </a:extLst>
          </p:cNvPr>
          <p:cNvPicPr>
            <a:picLocks noChangeAspect="1"/>
          </p:cNvPicPr>
          <p:nvPr/>
        </p:nvPicPr>
        <p:blipFill>
          <a:blip r:embed="rId2"/>
          <a:stretch>
            <a:fillRect/>
          </a:stretch>
        </p:blipFill>
        <p:spPr>
          <a:xfrm>
            <a:off x="609147" y="1846078"/>
            <a:ext cx="4768793" cy="3956845"/>
          </a:xfrm>
          <a:prstGeom prst="rect">
            <a:avLst/>
          </a:prstGeom>
        </p:spPr>
      </p:pic>
      <p:sp>
        <p:nvSpPr>
          <p:cNvPr id="7" name="Title 1">
            <a:extLst>
              <a:ext uri="{FF2B5EF4-FFF2-40B4-BE49-F238E27FC236}">
                <a16:creationId xmlns:a16="http://schemas.microsoft.com/office/drawing/2014/main" id="{3C75819E-DEDB-4431-9AF4-2CE64A2B59C0}"/>
              </a:ext>
            </a:extLst>
          </p:cNvPr>
          <p:cNvSpPr>
            <a:spLocks noGrp="1"/>
          </p:cNvSpPr>
          <p:nvPr/>
        </p:nvSpPr>
        <p:spPr>
          <a:xfrm>
            <a:off x="609352" y="1251772"/>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en-GB" sz="1600" dirty="0" err="1">
                <a:latin typeface="微软雅黑" panose="020B0503020204020204" pitchFamily="34" charset="-122"/>
                <a:ea typeface="微软雅黑" panose="020B0503020204020204" pitchFamily="34" charset="-122"/>
              </a:rPr>
              <a:t>    </a:t>
            </a:r>
            <a:r>
              <a:rPr lang="en-GB" altLang="zh-CN" sz="1600" dirty="0" err="1">
                <a:latin typeface="微软雅黑" panose="020B0503020204020204" pitchFamily="34" charset="-122"/>
                <a:ea typeface="微软雅黑" panose="020B0503020204020204" pitchFamily="34" charset="-122"/>
              </a:rPr>
              <a:t>OpenStack</a:t>
            </a:r>
            <a:r>
              <a:rPr lang="zh-CN" altLang="en-US" sz="1600" dirty="0">
                <a:latin typeface="微软雅黑" panose="020B0503020204020204" pitchFamily="34" charset="-122"/>
                <a:ea typeface="微软雅黑" panose="020B0503020204020204" pitchFamily="34" charset="-122"/>
              </a:rPr>
              <a:t>主要逻辑模块</a:t>
            </a:r>
            <a:r>
              <a:rPr lang="en-GB" sz="1600" dirty="0">
                <a:latin typeface="微软雅黑" panose="020B0503020204020204" pitchFamily="34" charset="-122"/>
                <a:ea typeface="微软雅黑" panose="020B0503020204020204" pitchFamily="34" charset="-122"/>
              </a:rPr>
              <a:t>–</a:t>
            </a:r>
            <a:r>
              <a:rPr lang="en-US" sz="1600" dirty="0">
                <a:latin typeface="微软雅黑" panose="020B0503020204020204" pitchFamily="34" charset="-122"/>
                <a:ea typeface="微软雅黑" panose="020B0503020204020204" pitchFamily="34" charset="-122"/>
              </a:rPr>
              <a:t>Glance</a:t>
            </a:r>
            <a:r>
              <a:rPr lang="zh-CN" altLang="en-US" sz="1600" dirty="0">
                <a:latin typeface="微软雅黑" panose="020B0503020204020204" pitchFamily="34" charset="-122"/>
                <a:ea typeface="微软雅黑" panose="020B0503020204020204" pitchFamily="34" charset="-122"/>
              </a:rPr>
              <a:t>镜像服务</a:t>
            </a:r>
            <a:endParaRPr lang="en-US" sz="16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60879D65-3B2B-49E0-A5DC-366010F81851}"/>
              </a:ext>
            </a:extLst>
          </p:cNvPr>
          <p:cNvSpPr/>
          <p:nvPr/>
        </p:nvSpPr>
        <p:spPr>
          <a:xfrm>
            <a:off x="5188404" y="1693372"/>
            <a:ext cx="3815058" cy="1323439"/>
          </a:xfrm>
          <a:prstGeom prst="rect">
            <a:avLst/>
          </a:prstGeom>
        </p:spPr>
        <p:txBody>
          <a:bodyPr wrap="square">
            <a:spAutoFit/>
          </a:bodyPr>
          <a:lstStyle/>
          <a:p>
            <a:r>
              <a:rPr lang="en-US" altLang="zh-CN" sz="1600" dirty="0">
                <a:latin typeface="微软雅黑" panose="020B0503020204020204" pitchFamily="34" charset="-122"/>
                <a:ea typeface="微软雅黑" panose="020B0503020204020204" pitchFamily="34" charset="-122"/>
              </a:rPr>
              <a:t>       Glance</a:t>
            </a:r>
            <a:r>
              <a:rPr lang="zh-CN" altLang="en-US" sz="1600" dirty="0">
                <a:latin typeface="微软雅黑" panose="020B0503020204020204" pitchFamily="34" charset="-122"/>
                <a:ea typeface="微软雅黑" panose="020B0503020204020204" pitchFamily="34" charset="-122"/>
              </a:rPr>
              <a:t>是</a:t>
            </a:r>
            <a:r>
              <a:rPr lang="en-US" altLang="zh-CN" sz="1600" dirty="0" err="1">
                <a:latin typeface="微软雅黑" panose="020B0503020204020204" pitchFamily="34" charset="-122"/>
                <a:ea typeface="微软雅黑" panose="020B0503020204020204" pitchFamily="34" charset="-122"/>
              </a:rPr>
              <a:t>OpenStack</a:t>
            </a:r>
            <a:r>
              <a:rPr lang="zh-CN" altLang="en-US" sz="1600" dirty="0">
                <a:latin typeface="微软雅黑" panose="020B0503020204020204" pitchFamily="34" charset="-122"/>
                <a:ea typeface="微软雅黑" panose="020B0503020204020204" pitchFamily="34" charset="-122"/>
              </a:rPr>
              <a:t>镜像服务</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用来注册、登陆和检索虚拟机镜像。通过镜像服务提供的虚拟机镜像可以存储在不同的位置，从简单的文件系统对象存储到类似</a:t>
            </a:r>
            <a:r>
              <a:rPr lang="en-US" altLang="zh-CN" sz="1600" dirty="0" err="1">
                <a:latin typeface="微软雅黑" panose="020B0503020204020204" pitchFamily="34" charset="-122"/>
                <a:ea typeface="微软雅黑" panose="020B0503020204020204" pitchFamily="34" charset="-122"/>
              </a:rPr>
              <a:t>OpeenStack</a:t>
            </a:r>
            <a:r>
              <a:rPr lang="zh-CN" altLang="en-US" sz="1600" dirty="0">
                <a:latin typeface="微软雅黑" panose="020B0503020204020204" pitchFamily="34" charset="-122"/>
                <a:ea typeface="微软雅黑" panose="020B0503020204020204" pitchFamily="34" charset="-122"/>
              </a:rPr>
              <a:t>对象存储系统。</a:t>
            </a:r>
          </a:p>
        </p:txBody>
      </p:sp>
      <p:sp>
        <p:nvSpPr>
          <p:cNvPr id="9" name="矩形 8">
            <a:extLst>
              <a:ext uri="{FF2B5EF4-FFF2-40B4-BE49-F238E27FC236}">
                <a16:creationId xmlns:a16="http://schemas.microsoft.com/office/drawing/2014/main" id="{E8A633F1-0167-416E-ADE0-EA70920E0037}"/>
              </a:ext>
            </a:extLst>
          </p:cNvPr>
          <p:cNvSpPr/>
          <p:nvPr/>
        </p:nvSpPr>
        <p:spPr>
          <a:xfrm>
            <a:off x="5052492" y="2955794"/>
            <a:ext cx="4087071" cy="255454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rPr>
              <a:t>镜像服务组件：</a:t>
            </a:r>
          </a:p>
          <a:p>
            <a:pPr marL="252089" indent="-252089">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Glance-API </a:t>
            </a:r>
            <a:r>
              <a:rPr lang="zh-CN" altLang="en-US" sz="1600" dirty="0">
                <a:latin typeface="微软雅黑" panose="020B0503020204020204" pitchFamily="34" charset="-122"/>
                <a:ea typeface="微软雅黑" panose="020B0503020204020204" pitchFamily="34" charset="-122"/>
              </a:rPr>
              <a:t>：接收最终用户或</a:t>
            </a:r>
            <a:r>
              <a:rPr lang="en-US" altLang="zh-CN" sz="1600" dirty="0" err="1">
                <a:latin typeface="微软雅黑" panose="020B0503020204020204" pitchFamily="34" charset="-122"/>
                <a:ea typeface="微软雅黑" panose="020B0503020204020204" pitchFamily="34" charset="-122"/>
              </a:rPr>
              <a:t>Noav</a:t>
            </a:r>
            <a:r>
              <a:rPr lang="zh-CN" altLang="en-US" sz="1600" dirty="0">
                <a:latin typeface="微软雅黑" panose="020B0503020204020204" pitchFamily="34" charset="-122"/>
                <a:ea typeface="微软雅黑" panose="020B0503020204020204" pitchFamily="34" charset="-122"/>
              </a:rPr>
              <a:t>对镜像的请求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检索和存储镜像的相关</a:t>
            </a:r>
            <a:r>
              <a:rPr lang="en-US" altLang="zh-CN" sz="1600" dirty="0">
                <a:latin typeface="微软雅黑" panose="020B0503020204020204" pitchFamily="34" charset="-122"/>
                <a:ea typeface="微软雅黑" panose="020B0503020204020204" pitchFamily="34" charset="-122"/>
              </a:rPr>
              <a:t>API</a:t>
            </a:r>
            <a:r>
              <a:rPr lang="zh-CN" altLang="en-US" sz="1600" dirty="0">
                <a:latin typeface="微软雅黑" panose="020B0503020204020204" pitchFamily="34" charset="-122"/>
                <a:ea typeface="微软雅黑" panose="020B0503020204020204" pitchFamily="34" charset="-122"/>
              </a:rPr>
              <a:t>调用。</a:t>
            </a:r>
          </a:p>
          <a:p>
            <a:pPr marL="252089" indent="-252089">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Glance-registry</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存储</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处理和检索有关镜像的元数据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元数据大小、类型等等。</a:t>
            </a:r>
          </a:p>
          <a:p>
            <a:pPr marL="252089" indent="-252089">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Database </a:t>
            </a:r>
            <a:r>
              <a:rPr lang="zh-CN" altLang="en-US" sz="1600" dirty="0">
                <a:latin typeface="微软雅黑" panose="020B0503020204020204" pitchFamily="34" charset="-122"/>
                <a:ea typeface="微软雅黑" panose="020B0503020204020204" pitchFamily="34" charset="-122"/>
              </a:rPr>
              <a:t>：存储镜像元数据</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可以支持多种数据库</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现在使用比较广泛的是</a:t>
            </a:r>
            <a:r>
              <a:rPr lang="en-US" altLang="zh-CN" sz="1600" dirty="0" err="1">
                <a:latin typeface="微软雅黑" panose="020B0503020204020204" pitchFamily="34" charset="-122"/>
                <a:ea typeface="微软雅黑" panose="020B0503020204020204" pitchFamily="34" charset="-122"/>
              </a:rPr>
              <a:t>mysql</a:t>
            </a:r>
            <a:r>
              <a:rPr lang="zh-CN" altLang="en-US" sz="1600" dirty="0">
                <a:latin typeface="微软雅黑" panose="020B0503020204020204" pitchFamily="34" charset="-122"/>
                <a:ea typeface="微软雅黑" panose="020B0503020204020204" pitchFamily="34" charset="-122"/>
              </a:rPr>
              <a:t>和</a:t>
            </a:r>
            <a:r>
              <a:rPr lang="en-US" altLang="zh-CN" sz="1600" dirty="0" err="1">
                <a:latin typeface="微软雅黑" panose="020B0503020204020204" pitchFamily="34" charset="-122"/>
                <a:ea typeface="微软雅黑" panose="020B0503020204020204" pitchFamily="34" charset="-122"/>
              </a:rPr>
              <a:t>sqlite</a:t>
            </a:r>
            <a:r>
              <a:rPr lang="en-US" altLang="zh-CN" sz="1600" dirty="0">
                <a:latin typeface="微软雅黑" panose="020B0503020204020204" pitchFamily="34" charset="-122"/>
                <a:ea typeface="微软雅黑" panose="020B0503020204020204" pitchFamily="34" charset="-122"/>
              </a:rPr>
              <a:t>.</a:t>
            </a:r>
          </a:p>
          <a:p>
            <a:pPr marL="252089" indent="-252089">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store backend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FileSystem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Swift</a:t>
            </a:r>
            <a:r>
              <a:rPr lang="zh-CN" altLang="en-US" sz="1600" dirty="0">
                <a:latin typeface="微软雅黑" panose="020B0503020204020204" pitchFamily="34" charset="-122"/>
                <a:ea typeface="微软雅黑" panose="020B0503020204020204" pitchFamily="34" charset="-122"/>
              </a:rPr>
              <a:t>等</a:t>
            </a:r>
          </a:p>
        </p:txBody>
      </p:sp>
    </p:spTree>
    <p:extLst>
      <p:ext uri="{BB962C8B-B14F-4D97-AF65-F5344CB8AC3E}">
        <p14:creationId xmlns:p14="http://schemas.microsoft.com/office/powerpoint/2010/main" val="267142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solidFill>
                  <a:schemeClr val="accent4"/>
                </a:solidFill>
              </a:rPr>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组件介绍之镜像组件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Glance</a:t>
            </a:r>
            <a:endPar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endParaRPr>
          </a:p>
        </p:txBody>
      </p:sp>
      <p:grpSp>
        <p:nvGrpSpPr>
          <p:cNvPr id="6" name="Group 4">
            <a:extLst>
              <a:ext uri="{FF2B5EF4-FFF2-40B4-BE49-F238E27FC236}">
                <a16:creationId xmlns:a16="http://schemas.microsoft.com/office/drawing/2014/main" id="{EFC3A5DB-4F7C-4BA4-9D6D-766F72AE0843}"/>
              </a:ext>
            </a:extLst>
          </p:cNvPr>
          <p:cNvGrpSpPr/>
          <p:nvPr/>
        </p:nvGrpSpPr>
        <p:grpSpPr bwMode="auto">
          <a:xfrm>
            <a:off x="2186694" y="1642472"/>
            <a:ext cx="6858211" cy="4135824"/>
            <a:chOff x="364" y="0"/>
            <a:chExt cx="11128" cy="6710"/>
          </a:xfrm>
        </p:grpSpPr>
        <p:pic>
          <p:nvPicPr>
            <p:cNvPr id="7" name="Freeform 3">
              <a:extLst>
                <a:ext uri="{FF2B5EF4-FFF2-40B4-BE49-F238E27FC236}">
                  <a16:creationId xmlns:a16="http://schemas.microsoft.com/office/drawing/2014/main" id="{3C110E0A-F02D-4CF1-8830-1CE85047271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0" y="3975"/>
              <a:ext cx="3312"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Freeform 8">
              <a:extLst>
                <a:ext uri="{FF2B5EF4-FFF2-40B4-BE49-F238E27FC236}">
                  <a16:creationId xmlns:a16="http://schemas.microsoft.com/office/drawing/2014/main" id="{4C327AB7-1B76-4699-9A4D-7105F4EEF97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0" y="1565"/>
              <a:ext cx="3312"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Freeform 2">
              <a:extLst>
                <a:ext uri="{FF2B5EF4-FFF2-40B4-BE49-F238E27FC236}">
                  <a16:creationId xmlns:a16="http://schemas.microsoft.com/office/drawing/2014/main" id="{72B48367-84C0-41BB-B709-5D3052C68E3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2" y="3975"/>
              <a:ext cx="3313"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Freeform 6">
              <a:extLst>
                <a:ext uri="{FF2B5EF4-FFF2-40B4-BE49-F238E27FC236}">
                  <a16:creationId xmlns:a16="http://schemas.microsoft.com/office/drawing/2014/main" id="{F4D7CFC0-7820-43AA-8C79-BFE8603DFF02}"/>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2" y="1565"/>
              <a:ext cx="3313"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Freeform 10">
              <a:extLst>
                <a:ext uri="{FF2B5EF4-FFF2-40B4-BE49-F238E27FC236}">
                  <a16:creationId xmlns:a16="http://schemas.microsoft.com/office/drawing/2014/main" id="{C4C27E0D-590D-4084-A7DB-C05AF0DE03C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0" y="3975"/>
              <a:ext cx="4435"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Freeform 14">
              <a:extLst>
                <a:ext uri="{FF2B5EF4-FFF2-40B4-BE49-F238E27FC236}">
                  <a16:creationId xmlns:a16="http://schemas.microsoft.com/office/drawing/2014/main" id="{AA6D28D5-B7F5-4604-8029-955937ACA43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 y="1565"/>
              <a:ext cx="4435" cy="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Freeform 3">
              <a:extLst>
                <a:ext uri="{FF2B5EF4-FFF2-40B4-BE49-F238E27FC236}">
                  <a16:creationId xmlns:a16="http://schemas.microsoft.com/office/drawing/2014/main" id="{D05505D7-1601-406F-8260-E4B9783600E6}"/>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0" y="0"/>
              <a:ext cx="3312" cy="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Freeform 2">
              <a:extLst>
                <a:ext uri="{FF2B5EF4-FFF2-40B4-BE49-F238E27FC236}">
                  <a16:creationId xmlns:a16="http://schemas.microsoft.com/office/drawing/2014/main" id="{219F2FD2-4F65-432A-ADA2-AA8F84187CD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82" y="0"/>
              <a:ext cx="3313" cy="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Freeform 10">
              <a:extLst>
                <a:ext uri="{FF2B5EF4-FFF2-40B4-BE49-F238E27FC236}">
                  <a16:creationId xmlns:a16="http://schemas.microsoft.com/office/drawing/2014/main" id="{C519FDEE-88D1-46E7-9824-35B73B4B15AC}"/>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0" y="0"/>
              <a:ext cx="4435" cy="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3">
              <a:extLst>
                <a:ext uri="{FF2B5EF4-FFF2-40B4-BE49-F238E27FC236}">
                  <a16:creationId xmlns:a16="http://schemas.microsoft.com/office/drawing/2014/main" id="{A7AD1B8F-3843-429C-A683-F02A80A86DAA}"/>
                </a:ext>
              </a:extLst>
            </p:cNvPr>
            <p:cNvSpPr>
              <a:spLocks noChangeArrowheads="1"/>
            </p:cNvSpPr>
            <p:nvPr/>
          </p:nvSpPr>
          <p:spPr bwMode="auto">
            <a:xfrm>
              <a:off x="3490" y="4895"/>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endParaRPr lang="zh-CN" altLang="en-US" sz="2329" b="1" dirty="0">
                <a:latin typeface="High Tower Text" panose="02040502050506030303" pitchFamily="18" charset="0"/>
                <a:ea typeface="微软雅黑" panose="020B0503020204020204" pitchFamily="34" charset="-122"/>
              </a:endParaRPr>
            </a:p>
          </p:txBody>
        </p:sp>
        <p:sp>
          <p:nvSpPr>
            <p:cNvPr id="17" name="矩形 13">
              <a:extLst>
                <a:ext uri="{FF2B5EF4-FFF2-40B4-BE49-F238E27FC236}">
                  <a16:creationId xmlns:a16="http://schemas.microsoft.com/office/drawing/2014/main" id="{E26609AD-C6BE-4EAC-A911-BB317ADC3A6F}"/>
                </a:ext>
              </a:extLst>
            </p:cNvPr>
            <p:cNvSpPr>
              <a:spLocks noChangeArrowheads="1"/>
            </p:cNvSpPr>
            <p:nvPr/>
          </p:nvSpPr>
          <p:spPr bwMode="auto">
            <a:xfrm>
              <a:off x="6205" y="4880"/>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ari</a:t>
              </a:r>
              <a:endParaRPr lang="zh-CN" altLang="en-US" sz="2329" b="1" dirty="0">
                <a:latin typeface="High Tower Text" panose="02040502050506030303" pitchFamily="18" charset="0"/>
                <a:ea typeface="微软雅黑" panose="020B0503020204020204" pitchFamily="34" charset="-122"/>
              </a:endParaRPr>
            </a:p>
          </p:txBody>
        </p:sp>
        <p:sp>
          <p:nvSpPr>
            <p:cNvPr id="18" name="矩形 13">
              <a:extLst>
                <a:ext uri="{FF2B5EF4-FFF2-40B4-BE49-F238E27FC236}">
                  <a16:creationId xmlns:a16="http://schemas.microsoft.com/office/drawing/2014/main" id="{351E6219-C800-4B1B-B88C-B2D45A14574A}"/>
                </a:ext>
              </a:extLst>
            </p:cNvPr>
            <p:cNvSpPr>
              <a:spLocks noChangeArrowheads="1"/>
            </p:cNvSpPr>
            <p:nvPr/>
          </p:nvSpPr>
          <p:spPr bwMode="auto">
            <a:xfrm>
              <a:off x="3535" y="2845"/>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a:latin typeface="High Tower Text" panose="02040502050506030303" pitchFamily="18" charset="0"/>
                  <a:ea typeface="微软雅黑" panose="020B0503020204020204" pitchFamily="34" charset="-122"/>
                </a:rPr>
                <a:t>qcow2</a:t>
              </a:r>
              <a:endParaRPr lang="zh-CN" altLang="en-US" sz="2329" b="1" dirty="0">
                <a:latin typeface="High Tower Text" panose="02040502050506030303" pitchFamily="18" charset="0"/>
                <a:ea typeface="微软雅黑" panose="020B0503020204020204" pitchFamily="34" charset="-122"/>
              </a:endParaRPr>
            </a:p>
          </p:txBody>
        </p:sp>
        <p:sp>
          <p:nvSpPr>
            <p:cNvPr id="19" name="矩形 13">
              <a:extLst>
                <a:ext uri="{FF2B5EF4-FFF2-40B4-BE49-F238E27FC236}">
                  <a16:creationId xmlns:a16="http://schemas.microsoft.com/office/drawing/2014/main" id="{40FCE56F-522E-4957-8828-B0C8E17199BF}"/>
                </a:ext>
              </a:extLst>
            </p:cNvPr>
            <p:cNvSpPr>
              <a:spLocks noChangeArrowheads="1"/>
            </p:cNvSpPr>
            <p:nvPr/>
          </p:nvSpPr>
          <p:spPr bwMode="auto">
            <a:xfrm>
              <a:off x="6190" y="2935"/>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ovf</a:t>
              </a:r>
              <a:endParaRPr lang="zh-CN" altLang="en-US" sz="2329" b="1" dirty="0">
                <a:latin typeface="High Tower Text" panose="02040502050506030303" pitchFamily="18" charset="0"/>
                <a:ea typeface="微软雅黑" panose="020B0503020204020204" pitchFamily="34" charset="-122"/>
              </a:endParaRPr>
            </a:p>
          </p:txBody>
        </p:sp>
        <p:sp>
          <p:nvSpPr>
            <p:cNvPr id="20" name="矩形 13">
              <a:extLst>
                <a:ext uri="{FF2B5EF4-FFF2-40B4-BE49-F238E27FC236}">
                  <a16:creationId xmlns:a16="http://schemas.microsoft.com/office/drawing/2014/main" id="{815BB543-E479-4C6D-9424-6018D641B900}"/>
                </a:ext>
              </a:extLst>
            </p:cNvPr>
            <p:cNvSpPr>
              <a:spLocks noChangeArrowheads="1"/>
            </p:cNvSpPr>
            <p:nvPr/>
          </p:nvSpPr>
          <p:spPr bwMode="auto">
            <a:xfrm>
              <a:off x="8955" y="2905"/>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vdi</a:t>
              </a:r>
              <a:endParaRPr lang="zh-CN" altLang="en-US" sz="2329" b="1" dirty="0">
                <a:latin typeface="High Tower Text" panose="02040502050506030303" pitchFamily="18" charset="0"/>
                <a:ea typeface="微软雅黑" panose="020B0503020204020204" pitchFamily="34" charset="-122"/>
              </a:endParaRPr>
            </a:p>
          </p:txBody>
        </p:sp>
        <p:sp>
          <p:nvSpPr>
            <p:cNvPr id="21" name="矩形 13">
              <a:extLst>
                <a:ext uri="{FF2B5EF4-FFF2-40B4-BE49-F238E27FC236}">
                  <a16:creationId xmlns:a16="http://schemas.microsoft.com/office/drawing/2014/main" id="{C6A0A14C-9CFB-414F-BCAA-3FAC332145F8}"/>
                </a:ext>
              </a:extLst>
            </p:cNvPr>
            <p:cNvSpPr>
              <a:spLocks noChangeArrowheads="1"/>
            </p:cNvSpPr>
            <p:nvPr/>
          </p:nvSpPr>
          <p:spPr bwMode="auto">
            <a:xfrm>
              <a:off x="3460" y="902"/>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a:latin typeface="High Tower Text" panose="02040502050506030303" pitchFamily="18" charset="0"/>
                  <a:ea typeface="微软雅黑" panose="020B0503020204020204" pitchFamily="34" charset="-122"/>
                </a:rPr>
                <a:t>raw</a:t>
              </a:r>
              <a:endParaRPr lang="zh-CN" altLang="en-US" sz="2329" b="1" dirty="0">
                <a:latin typeface="High Tower Text" panose="02040502050506030303" pitchFamily="18" charset="0"/>
                <a:ea typeface="微软雅黑" panose="020B0503020204020204" pitchFamily="34" charset="-122"/>
              </a:endParaRPr>
            </a:p>
          </p:txBody>
        </p:sp>
        <p:sp>
          <p:nvSpPr>
            <p:cNvPr id="22" name="矩形 13">
              <a:extLst>
                <a:ext uri="{FF2B5EF4-FFF2-40B4-BE49-F238E27FC236}">
                  <a16:creationId xmlns:a16="http://schemas.microsoft.com/office/drawing/2014/main" id="{77FAB06A-4283-4099-AC64-DF6093334A22}"/>
                </a:ext>
              </a:extLst>
            </p:cNvPr>
            <p:cNvSpPr>
              <a:spLocks noChangeArrowheads="1"/>
            </p:cNvSpPr>
            <p:nvPr/>
          </p:nvSpPr>
          <p:spPr bwMode="auto">
            <a:xfrm>
              <a:off x="6175" y="887"/>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vmdk</a:t>
              </a:r>
              <a:endParaRPr lang="zh-CN" altLang="en-US" sz="2329" b="1" dirty="0">
                <a:latin typeface="High Tower Text" panose="02040502050506030303" pitchFamily="18" charset="0"/>
                <a:ea typeface="微软雅黑" panose="020B0503020204020204" pitchFamily="34" charset="-122"/>
              </a:endParaRPr>
            </a:p>
          </p:txBody>
        </p:sp>
        <p:sp>
          <p:nvSpPr>
            <p:cNvPr id="23" name="矩形 13">
              <a:extLst>
                <a:ext uri="{FF2B5EF4-FFF2-40B4-BE49-F238E27FC236}">
                  <a16:creationId xmlns:a16="http://schemas.microsoft.com/office/drawing/2014/main" id="{B1FF6AB2-5FEA-4B78-AA5F-98D0FD43A207}"/>
                </a:ext>
              </a:extLst>
            </p:cNvPr>
            <p:cNvSpPr>
              <a:spLocks noChangeArrowheads="1"/>
            </p:cNvSpPr>
            <p:nvPr/>
          </p:nvSpPr>
          <p:spPr bwMode="auto">
            <a:xfrm>
              <a:off x="8940" y="872"/>
              <a:ext cx="2110" cy="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vhd</a:t>
              </a:r>
              <a:endParaRPr lang="zh-CN" altLang="en-US" sz="2329" b="1" dirty="0">
                <a:latin typeface="High Tower Text" panose="02040502050506030303" pitchFamily="18" charset="0"/>
                <a:ea typeface="微软雅黑" panose="020B0503020204020204" pitchFamily="34" charset="-122"/>
              </a:endParaRPr>
            </a:p>
          </p:txBody>
        </p:sp>
        <p:sp>
          <p:nvSpPr>
            <p:cNvPr id="24" name="矩形 13">
              <a:extLst>
                <a:ext uri="{FF2B5EF4-FFF2-40B4-BE49-F238E27FC236}">
                  <a16:creationId xmlns:a16="http://schemas.microsoft.com/office/drawing/2014/main" id="{19514BC5-8231-483F-8307-9D532EAAB4B0}"/>
                </a:ext>
              </a:extLst>
            </p:cNvPr>
            <p:cNvSpPr>
              <a:spLocks noChangeArrowheads="1"/>
            </p:cNvSpPr>
            <p:nvPr/>
          </p:nvSpPr>
          <p:spPr bwMode="auto">
            <a:xfrm>
              <a:off x="364" y="1094"/>
              <a:ext cx="150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zh-CN" altLang="en-US" sz="1359" dirty="0">
                  <a:solidFill>
                    <a:schemeClr val="bg1"/>
                  </a:solidFill>
                  <a:latin typeface="微软雅黑" panose="020B0503020204020204" pitchFamily="34" charset="-122"/>
                  <a:ea typeface="微软雅黑" panose="020B0503020204020204" pitchFamily="34" charset="-122"/>
                </a:rPr>
                <a:t>添加标题</a:t>
              </a:r>
              <a:endParaRPr lang="zh-CN" altLang="en-US" sz="1553" dirty="0"/>
            </a:p>
          </p:txBody>
        </p:sp>
        <p:sp>
          <p:nvSpPr>
            <p:cNvPr id="25" name="矩形 13">
              <a:extLst>
                <a:ext uri="{FF2B5EF4-FFF2-40B4-BE49-F238E27FC236}">
                  <a16:creationId xmlns:a16="http://schemas.microsoft.com/office/drawing/2014/main" id="{993565D5-F0BD-460E-8345-0A9C48273F19}"/>
                </a:ext>
              </a:extLst>
            </p:cNvPr>
            <p:cNvSpPr>
              <a:spLocks noChangeArrowheads="1"/>
            </p:cNvSpPr>
            <p:nvPr/>
          </p:nvSpPr>
          <p:spPr bwMode="auto">
            <a:xfrm>
              <a:off x="385" y="3034"/>
              <a:ext cx="150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zh-CN" altLang="en-US" sz="1359">
                  <a:solidFill>
                    <a:schemeClr val="bg1"/>
                  </a:solidFill>
                  <a:latin typeface="微软雅黑" panose="020B0503020204020204" pitchFamily="34" charset="-122"/>
                  <a:ea typeface="微软雅黑" panose="020B0503020204020204" pitchFamily="34" charset="-122"/>
                </a:rPr>
                <a:t>添加标题</a:t>
              </a:r>
              <a:endParaRPr lang="zh-CN" altLang="en-US" sz="1553"/>
            </a:p>
          </p:txBody>
        </p:sp>
        <p:sp>
          <p:nvSpPr>
            <p:cNvPr id="26" name="矩形 13">
              <a:extLst>
                <a:ext uri="{FF2B5EF4-FFF2-40B4-BE49-F238E27FC236}">
                  <a16:creationId xmlns:a16="http://schemas.microsoft.com/office/drawing/2014/main" id="{83B14F38-605D-41B4-BFEF-A8B357001254}"/>
                </a:ext>
              </a:extLst>
            </p:cNvPr>
            <p:cNvSpPr>
              <a:spLocks noChangeArrowheads="1"/>
            </p:cNvSpPr>
            <p:nvPr/>
          </p:nvSpPr>
          <p:spPr bwMode="auto">
            <a:xfrm>
              <a:off x="385" y="5049"/>
              <a:ext cx="1502"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zh-CN" altLang="en-US" sz="1359">
                  <a:solidFill>
                    <a:schemeClr val="bg1"/>
                  </a:solidFill>
                  <a:latin typeface="微软雅黑" panose="020B0503020204020204" pitchFamily="34" charset="-122"/>
                  <a:ea typeface="微软雅黑" panose="020B0503020204020204" pitchFamily="34" charset="-122"/>
                </a:rPr>
                <a:t>添加标题</a:t>
              </a:r>
              <a:endParaRPr lang="zh-CN" altLang="en-US" sz="1553"/>
            </a:p>
          </p:txBody>
        </p:sp>
      </p:grpSp>
      <p:sp>
        <p:nvSpPr>
          <p:cNvPr id="27" name="矩形 26">
            <a:extLst>
              <a:ext uri="{FF2B5EF4-FFF2-40B4-BE49-F238E27FC236}">
                <a16:creationId xmlns:a16="http://schemas.microsoft.com/office/drawing/2014/main" id="{9300E3FF-2264-4321-89F0-2583713B2823}"/>
              </a:ext>
            </a:extLst>
          </p:cNvPr>
          <p:cNvSpPr/>
          <p:nvPr/>
        </p:nvSpPr>
        <p:spPr>
          <a:xfrm>
            <a:off x="890325" y="1585908"/>
            <a:ext cx="3045529" cy="4278094"/>
          </a:xfrm>
          <a:prstGeom prst="rect">
            <a:avLst/>
          </a:prstGeom>
        </p:spPr>
        <p:txBody>
          <a:bodyPr wrap="square">
            <a:spAutoFit/>
          </a:bodyPr>
          <a:lstStyle/>
          <a:p>
            <a:pPr marL="252089" indent="-252089">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rPr>
              <a:t>raw –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非结构化的镜像格式</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vhd</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一种通用的虚拟机磁盘格式， 可用于</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Vmware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Xen</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Microsoft Virtual PC/Virtual Server/Hyper-V</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VirtualBox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等</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vmdk</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Vmware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的虚拟机磁盘格式， 同样也支持多种</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Hypervisor</a:t>
            </a: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vdi</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VirtualBox</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QEMU</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等支持的虚拟机磁盘格式</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a:solidFill>
                  <a:schemeClr val="bg1">
                    <a:lumMod val="50000"/>
                  </a:schemeClr>
                </a:solidFill>
                <a:latin typeface="微软雅黑" panose="020B0503020204020204" pitchFamily="34" charset="-122"/>
                <a:ea typeface="微软雅黑" panose="020B0503020204020204" pitchFamily="34" charset="-122"/>
              </a:rPr>
              <a:t>qcow2 –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一种支持</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QEMU</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并且可以动态扩展的磁盘格式</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aki</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Amazon Kernel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镜像</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ari</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Amazon </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Ramdisk</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镜像</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ami</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 – Amazon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虚拟机镜像</a:t>
            </a:r>
          </a:p>
        </p:txBody>
      </p:sp>
      <p:sp>
        <p:nvSpPr>
          <p:cNvPr id="28" name="矩形 13">
            <a:extLst>
              <a:ext uri="{FF2B5EF4-FFF2-40B4-BE49-F238E27FC236}">
                <a16:creationId xmlns:a16="http://schemas.microsoft.com/office/drawing/2014/main" id="{8A5F1C13-9F53-4CFA-A911-900DC22D03FA}"/>
              </a:ext>
            </a:extLst>
          </p:cNvPr>
          <p:cNvSpPr>
            <a:spLocks noChangeArrowheads="1"/>
          </p:cNvSpPr>
          <p:nvPr/>
        </p:nvSpPr>
        <p:spPr bwMode="auto">
          <a:xfrm>
            <a:off x="4140988" y="4678388"/>
            <a:ext cx="1300398" cy="450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aki</a:t>
            </a:r>
            <a:endParaRPr lang="zh-CN" altLang="en-US" sz="2329" b="1" dirty="0">
              <a:latin typeface="High Tower Text" panose="02040502050506030303" pitchFamily="18" charset="0"/>
              <a:ea typeface="微软雅黑" panose="020B0503020204020204" pitchFamily="34" charset="-122"/>
            </a:endParaRPr>
          </a:p>
        </p:txBody>
      </p:sp>
      <p:sp>
        <p:nvSpPr>
          <p:cNvPr id="29" name="矩形 13">
            <a:extLst>
              <a:ext uri="{FF2B5EF4-FFF2-40B4-BE49-F238E27FC236}">
                <a16:creationId xmlns:a16="http://schemas.microsoft.com/office/drawing/2014/main" id="{146F3D56-8395-46CD-BD1D-62A9BB6307DA}"/>
              </a:ext>
            </a:extLst>
          </p:cNvPr>
          <p:cNvSpPr>
            <a:spLocks noChangeArrowheads="1"/>
          </p:cNvSpPr>
          <p:nvPr/>
        </p:nvSpPr>
        <p:spPr bwMode="auto">
          <a:xfrm>
            <a:off x="7472686" y="4659589"/>
            <a:ext cx="1300398" cy="450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94644"/>
            <a:r>
              <a:rPr lang="en-US" altLang="zh-CN" sz="2329" b="1" dirty="0" err="1">
                <a:latin typeface="High Tower Text" panose="02040502050506030303" pitchFamily="18" charset="0"/>
                <a:ea typeface="微软雅黑" panose="020B0503020204020204" pitchFamily="34" charset="-122"/>
              </a:rPr>
              <a:t>ami</a:t>
            </a:r>
            <a:endParaRPr lang="zh-CN" altLang="en-US" sz="2329" b="1" dirty="0">
              <a:latin typeface="High Tower Text" panose="02040502050506030303" pitchFamily="18" charset="0"/>
              <a:ea typeface="微软雅黑" panose="020B0503020204020204" pitchFamily="34" charset="-122"/>
            </a:endParaRPr>
          </a:p>
        </p:txBody>
      </p:sp>
    </p:spTree>
    <p:extLst>
      <p:ext uri="{BB962C8B-B14F-4D97-AF65-F5344CB8AC3E}">
        <p14:creationId xmlns:p14="http://schemas.microsoft.com/office/powerpoint/2010/main" val="1646381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chemeClr val="accent4"/>
                </a:solidFill>
              </a:rPr>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组件介绍之计算组件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Nova</a:t>
            </a:r>
            <a:endParaRPr lang="en-US" altLang="zh-CN" sz="2823" b="1" kern="0" dirty="0">
              <a:solidFill>
                <a:schemeClr val="accent2"/>
              </a:solidFill>
              <a:latin typeface="微软雅黑" panose="020B0503020204020204" pitchFamily="34" charset="-122"/>
              <a:ea typeface="微软雅黑" panose="020B0503020204020204" pitchFamily="34" charset="-122"/>
              <a:cs typeface="+mj-cs"/>
              <a:sym typeface="+mn-ea"/>
            </a:endParaRPr>
          </a:p>
        </p:txBody>
      </p:sp>
      <p:sp>
        <p:nvSpPr>
          <p:cNvPr id="30" name="文本框 29">
            <a:extLst>
              <a:ext uri="{FF2B5EF4-FFF2-40B4-BE49-F238E27FC236}">
                <a16:creationId xmlns:a16="http://schemas.microsoft.com/office/drawing/2014/main" id="{F005DC64-242D-4C3F-96FC-9FB3CF0B387D}"/>
              </a:ext>
            </a:extLst>
          </p:cNvPr>
          <p:cNvSpPr txBox="1"/>
          <p:nvPr/>
        </p:nvSpPr>
        <p:spPr>
          <a:xfrm>
            <a:off x="812787" y="1280138"/>
            <a:ext cx="8678346" cy="584775"/>
          </a:xfrm>
          <a:prstGeom prst="rect">
            <a:avLst/>
          </a:prstGeom>
          <a:noFill/>
        </p:spPr>
        <p:txBody>
          <a:bodyPr wrap="square" rtlCol="0" anchor="t">
            <a:spAutoFit/>
          </a:bodyPr>
          <a:lstStyle/>
          <a:p>
            <a:r>
              <a:rPr lang="zh-CN" altLang="en-US" sz="1600" dirty="0">
                <a:latin typeface="微软雅黑" panose="020B0503020204020204" pitchFamily="34" charset="-122"/>
                <a:ea typeface="微软雅黑" panose="020B0503020204020204" pitchFamily="34" charset="-122"/>
              </a:rPr>
              <a:t>提供虚拟服务器后的需求、主要是为虚拟服务器提供自动创建和管理，负责管理所有的资源、网络、认证以及可扩展性。与amazon的EC2和Rackspace的云服务器类似。</a:t>
            </a:r>
          </a:p>
        </p:txBody>
      </p:sp>
      <p:pic>
        <p:nvPicPr>
          <p:cNvPr id="31" name="图片 30">
            <a:extLst>
              <a:ext uri="{FF2B5EF4-FFF2-40B4-BE49-F238E27FC236}">
                <a16:creationId xmlns:a16="http://schemas.microsoft.com/office/drawing/2014/main" id="{CE8B46F3-7550-47AE-8094-DF45274792FD}"/>
              </a:ext>
            </a:extLst>
          </p:cNvPr>
          <p:cNvPicPr>
            <a:picLocks noChangeAspect="1"/>
          </p:cNvPicPr>
          <p:nvPr/>
        </p:nvPicPr>
        <p:blipFill>
          <a:blip r:embed="rId2"/>
          <a:stretch>
            <a:fillRect/>
          </a:stretch>
        </p:blipFill>
        <p:spPr>
          <a:xfrm>
            <a:off x="2096718" y="1788713"/>
            <a:ext cx="5478557" cy="4130765"/>
          </a:xfrm>
          <a:prstGeom prst="rect">
            <a:avLst/>
          </a:prstGeom>
        </p:spPr>
      </p:pic>
    </p:spTree>
    <p:extLst>
      <p:ext uri="{BB962C8B-B14F-4D97-AF65-F5344CB8AC3E}">
        <p14:creationId xmlns:p14="http://schemas.microsoft.com/office/powerpoint/2010/main" val="24359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err="1">
                <a:latin typeface="Microsoft YaHei UI" panose="020B0503020204020204" pitchFamily="34" charset="-122"/>
                <a:ea typeface="Microsoft YaHei UI" panose="020B0503020204020204" pitchFamily="34" charset="-122"/>
              </a:rPr>
              <a:t>openstack</a:t>
            </a:r>
            <a:endParaRPr lang="zh-CN" sz="4000"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a:xfrm>
            <a:off x="6028267" y="1710268"/>
            <a:ext cx="5859506" cy="3572932"/>
          </a:xfrm>
        </p:spPr>
        <p:txBody>
          <a:bodyPr>
            <a:noAutofit/>
          </a:bodyPr>
          <a:lstStyle/>
          <a:p>
            <a:r>
              <a:rPr lang="en-US" altLang="zh-CN" sz="2400" dirty="0">
                <a:latin typeface="Microsoft YaHei UI" panose="020B0503020204020204" pitchFamily="34" charset="-122"/>
                <a:ea typeface="Microsoft YaHei UI" panose="020B0503020204020204" pitchFamily="34" charset="-122"/>
              </a:rPr>
              <a:t>1  OpenStack </a:t>
            </a:r>
            <a:r>
              <a:rPr lang="zh-CN" altLang="en-US" sz="2400" dirty="0">
                <a:latin typeface="Microsoft YaHei UI" panose="020B0503020204020204" pitchFamily="34" charset="-122"/>
                <a:ea typeface="Microsoft YaHei UI" panose="020B0503020204020204" pitchFamily="34" charset="-122"/>
              </a:rPr>
              <a:t>简介</a:t>
            </a:r>
          </a:p>
          <a:p>
            <a:r>
              <a:rPr lang="en-US" altLang="zh-CN" sz="2400" dirty="0">
                <a:latin typeface="Microsoft YaHei UI" panose="020B0503020204020204" pitchFamily="34" charset="-122"/>
                <a:ea typeface="Microsoft YaHei UI" panose="020B0503020204020204" pitchFamily="34" charset="-122"/>
              </a:rPr>
              <a:t>2  OpenStack</a:t>
            </a:r>
            <a:r>
              <a:rPr lang="zh-CN" altLang="en-US" sz="2400" dirty="0">
                <a:latin typeface="Microsoft YaHei UI" panose="020B0503020204020204" pitchFamily="34" charset="-122"/>
                <a:ea typeface="Microsoft YaHei UI" panose="020B0503020204020204" pitchFamily="34" charset="-122"/>
              </a:rPr>
              <a:t>组件介绍</a:t>
            </a:r>
          </a:p>
          <a:p>
            <a:r>
              <a:rPr lang="en-US" altLang="zh-CN" sz="2400" dirty="0">
                <a:latin typeface="Microsoft YaHei UI" panose="020B0503020204020204" pitchFamily="34" charset="-122"/>
                <a:ea typeface="Microsoft YaHei UI" panose="020B0503020204020204" pitchFamily="34" charset="-122"/>
              </a:rPr>
              <a:t>3  </a:t>
            </a:r>
            <a:r>
              <a:rPr lang="en-US" altLang="zh-CN" sz="2400" dirty="0" err="1">
                <a:latin typeface="Microsoft YaHei UI" panose="020B0503020204020204" pitchFamily="34" charset="-122"/>
                <a:ea typeface="Microsoft YaHei UI" panose="020B0503020204020204" pitchFamily="34" charset="-122"/>
              </a:rPr>
              <a:t>Openstack</a:t>
            </a:r>
            <a:r>
              <a:rPr lang="en-US" altLang="zh-CN" sz="2400" dirty="0">
                <a:latin typeface="Microsoft YaHei UI" panose="020B0503020204020204" pitchFamily="34" charset="-122"/>
                <a:ea typeface="Microsoft YaHei UI" panose="020B0503020204020204" pitchFamily="34" charset="-122"/>
              </a:rPr>
              <a:t> </a:t>
            </a:r>
            <a:r>
              <a:rPr lang="zh-CN" altLang="en-US" sz="2400" dirty="0">
                <a:latin typeface="Microsoft YaHei UI" panose="020B0503020204020204" pitchFamily="34" charset="-122"/>
                <a:ea typeface="Microsoft YaHei UI" panose="020B0503020204020204" pitchFamily="34" charset="-122"/>
              </a:rPr>
              <a:t>创建云主机实例具体过程</a:t>
            </a:r>
            <a:endParaRPr lang="en-US" altLang="zh-CN" sz="2400" dirty="0">
              <a:latin typeface="Microsoft YaHei UI" panose="020B0503020204020204" pitchFamily="34" charset="-122"/>
              <a:ea typeface="Microsoft YaHei UI" panose="020B0503020204020204" pitchFamily="34" charset="-122"/>
            </a:endParaRPr>
          </a:p>
          <a:p>
            <a:r>
              <a:rPr lang="en-US" altLang="zh-CN" sz="2400" dirty="0">
                <a:latin typeface="Microsoft YaHei UI" panose="020B0503020204020204" pitchFamily="34" charset="-122"/>
                <a:ea typeface="Microsoft YaHei UI" panose="020B0503020204020204" pitchFamily="34" charset="-122"/>
              </a:rPr>
              <a:t>4  </a:t>
            </a:r>
            <a:r>
              <a:rPr lang="en-US" altLang="zh-CN" sz="2400" dirty="0" err="1">
                <a:latin typeface="Microsoft YaHei UI" panose="020B0503020204020204" pitchFamily="34" charset="-122"/>
                <a:ea typeface="Microsoft YaHei UI" panose="020B0503020204020204" pitchFamily="34" charset="-122"/>
              </a:rPr>
              <a:t>Openstack</a:t>
            </a:r>
            <a:r>
              <a:rPr lang="en-US" altLang="zh-CN" sz="2400" dirty="0">
                <a:latin typeface="Microsoft YaHei UI" panose="020B0503020204020204" pitchFamily="34" charset="-122"/>
                <a:ea typeface="Microsoft YaHei UI" panose="020B0503020204020204" pitchFamily="34" charset="-122"/>
              </a:rPr>
              <a:t> </a:t>
            </a:r>
            <a:r>
              <a:rPr lang="zh-CN" altLang="en-US" sz="2400" dirty="0">
                <a:latin typeface="Microsoft YaHei UI" panose="020B0503020204020204" pitchFamily="34" charset="-122"/>
                <a:ea typeface="Microsoft YaHei UI" panose="020B0503020204020204" pitchFamily="34" charset="-122"/>
              </a:rPr>
              <a:t>架构</a:t>
            </a:r>
          </a:p>
        </p:txBody>
      </p:sp>
      <p:pic>
        <p:nvPicPr>
          <p:cNvPr id="4" name="Picture 2" descr="http://www.yunsd.net/wp-content/uploads/2011/10/OpenStack.jpeg">
            <a:extLst>
              <a:ext uri="{FF2B5EF4-FFF2-40B4-BE49-F238E27FC236}">
                <a16:creationId xmlns:a16="http://schemas.microsoft.com/office/drawing/2014/main" id="{D6447C24-4E0E-4EAB-9AA9-D5621FC2187B}"/>
              </a:ext>
            </a:extLst>
          </p:cNvPr>
          <p:cNvPicPr>
            <a:picLocks noChangeAspect="1"/>
          </p:cNvPicPr>
          <p:nvPr/>
        </p:nvPicPr>
        <p:blipFill>
          <a:blip r:embed="rId3"/>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2928508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chemeClr val="accent4"/>
                </a:solidFill>
              </a:rPr>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组件介绍之计算组件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Nova</a:t>
            </a:r>
            <a:endParaRPr lang="en-US" altLang="zh-CN" sz="2823" b="1" kern="0" dirty="0">
              <a:solidFill>
                <a:schemeClr val="accent2"/>
              </a:solidFill>
              <a:latin typeface="微软雅黑" panose="020B0503020204020204" pitchFamily="34" charset="-122"/>
              <a:ea typeface="微软雅黑" panose="020B0503020204020204" pitchFamily="34" charset="-122"/>
              <a:cs typeface="+mj-cs"/>
              <a:sym typeface="+mn-ea"/>
            </a:endParaRPr>
          </a:p>
        </p:txBody>
      </p:sp>
      <p:sp>
        <p:nvSpPr>
          <p:cNvPr id="6" name="Rectangle 3">
            <a:extLst>
              <a:ext uri="{FF2B5EF4-FFF2-40B4-BE49-F238E27FC236}">
                <a16:creationId xmlns:a16="http://schemas.microsoft.com/office/drawing/2014/main" id="{59875700-B1FE-47AB-8EC1-1369965A103E}"/>
              </a:ext>
            </a:extLst>
          </p:cNvPr>
          <p:cNvSpPr/>
          <p:nvPr/>
        </p:nvSpPr>
        <p:spPr>
          <a:xfrm>
            <a:off x="812787" y="1465231"/>
            <a:ext cx="9219236" cy="5027644"/>
          </a:xfrm>
          <a:prstGeom prst="rect">
            <a:avLst/>
          </a:prstGeom>
          <a:noFill/>
          <a:ln w="9525">
            <a:noFill/>
          </a:ln>
        </p:spPr>
        <p:txBody>
          <a:bodyPr vert="horz" wrap="square" anchor="t"/>
          <a:lstStyle>
            <a:lvl1pPr marL="342900" lvl="0" indent="-342900" algn="l" defTabSz="914400" eaLnBrk="0" fontAlgn="base" latinLnBrk="0" hangingPunct="0">
              <a:lnSpc>
                <a:spcPct val="100000"/>
              </a:lnSpc>
              <a:spcBef>
                <a:spcPct val="20000"/>
              </a:spcBef>
              <a:spcAft>
                <a:spcPct val="0"/>
              </a:spcAft>
              <a:buChar char="•"/>
              <a:defRPr sz="2400" b="0" i="0" u="none" kern="1200" baseline="0">
                <a:solidFill>
                  <a:srgbClr val="333333"/>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000" b="0" i="0" u="none" kern="1200" baseline="0">
                <a:solidFill>
                  <a:srgbClr val="333333"/>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rgbClr val="333333"/>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1600" b="0" i="0" u="none" kern="1200" baseline="0">
                <a:solidFill>
                  <a:srgbClr val="333333"/>
                </a:solidFill>
                <a:latin typeface="+mn-lt"/>
                <a:ea typeface="+mn-ea"/>
                <a:cs typeface="+mn-cs"/>
              </a:defRPr>
            </a:lvl9pPr>
          </a:lstStyle>
          <a:p>
            <a:pPr marL="0" indent="0" eaLnBrk="1" hangingPunct="1">
              <a:lnSpc>
                <a:spcPct val="80000"/>
              </a:lnSpc>
              <a:buNone/>
            </a:pPr>
            <a:r>
              <a:rPr lang="zh-CN" altLang="en-US" sz="1600" dirty="0">
                <a:latin typeface="微软雅黑" panose="020B0503020204020204" pitchFamily="34" charset="-122"/>
                <a:ea typeface="微软雅黑" panose="020B0503020204020204" pitchFamily="34" charset="-122"/>
              </a:rPr>
              <a:t>主要组件介绍</a:t>
            </a:r>
            <a:endParaRPr lang="en-US" altLang="x-none" sz="1600" dirty="0">
              <a:latin typeface="微软雅黑" panose="020B0503020204020204" pitchFamily="34" charset="-122"/>
              <a:ea typeface="微软雅黑" panose="020B0503020204020204" pitchFamily="34" charset="-122"/>
            </a:endParaRPr>
          </a:p>
          <a:p>
            <a:pPr marL="0" indent="0"/>
            <a:r>
              <a:rPr lang="en-US" altLang="x-none" sz="1600" dirty="0">
                <a:latin typeface="微软雅黑" panose="020B0503020204020204" pitchFamily="34" charset="-122"/>
                <a:ea typeface="微软雅黑" panose="020B0503020204020204" pitchFamily="34" charset="-122"/>
              </a:rPr>
              <a:t>nova-</a:t>
            </a:r>
            <a:r>
              <a:rPr lang="en-US" altLang="x-none" sz="1600" dirty="0" err="1">
                <a:latin typeface="微软雅黑" panose="020B0503020204020204" pitchFamily="34" charset="-122"/>
                <a:ea typeface="微软雅黑" panose="020B0503020204020204" pitchFamily="34" charset="-122"/>
              </a:rPr>
              <a:t>api</a:t>
            </a:r>
            <a:endParaRPr lang="en-US" altLang="x-none" sz="1600" dirty="0">
              <a:latin typeface="微软雅黑" panose="020B0503020204020204" pitchFamily="34" charset="-122"/>
              <a:ea typeface="微软雅黑" panose="020B0503020204020204" pitchFamily="34" charset="-122"/>
            </a:endParaRPr>
          </a:p>
          <a:p>
            <a:pPr marL="0" indent="0">
              <a:buNone/>
            </a:pPr>
            <a:r>
              <a:rPr sz="1600" dirty="0" err="1">
                <a:latin typeface="微软雅黑" panose="020B0503020204020204" pitchFamily="34" charset="-122"/>
                <a:ea typeface="微软雅黑" panose="020B0503020204020204" pitchFamily="34" charset="-122"/>
              </a:rPr>
              <a:t>起到Cloud</a:t>
            </a:r>
            <a:r>
              <a:rPr sz="1600" dirty="0">
                <a:latin typeface="微软雅黑" panose="020B0503020204020204" pitchFamily="34" charset="-122"/>
                <a:ea typeface="微软雅黑" panose="020B0503020204020204" pitchFamily="34" charset="-122"/>
              </a:rPr>
              <a:t> </a:t>
            </a:r>
            <a:r>
              <a:rPr sz="1600" dirty="0" err="1">
                <a:latin typeface="微软雅黑" panose="020B0503020204020204" pitchFamily="34" charset="-122"/>
                <a:ea typeface="微软雅黑" panose="020B0503020204020204" pitchFamily="34" charset="-122"/>
              </a:rPr>
              <a:t>Controller的作用，主要为所有的API查询提供了一个接口（比如Openstack</a:t>
            </a:r>
            <a:r>
              <a:rPr sz="1600" dirty="0">
                <a:latin typeface="微软雅黑" panose="020B0503020204020204" pitchFamily="34" charset="-122"/>
                <a:ea typeface="微软雅黑" panose="020B0503020204020204" pitchFamily="34" charset="-122"/>
              </a:rPr>
              <a:t> API ，EC2 API），</a:t>
            </a:r>
            <a:r>
              <a:rPr sz="1600" dirty="0" err="1">
                <a:latin typeface="微软雅黑" panose="020B0503020204020204" pitchFamily="34" charset="-122"/>
                <a:ea typeface="微软雅黑" panose="020B0503020204020204" pitchFamily="34" charset="-122"/>
              </a:rPr>
              <a:t>引发多数业务流程的活动（如运行一个实例</a:t>
            </a:r>
            <a:r>
              <a:rPr sz="1600" dirty="0">
                <a:latin typeface="微软雅黑" panose="020B0503020204020204" pitchFamily="34" charset="-122"/>
                <a:ea typeface="微软雅黑" panose="020B0503020204020204" pitchFamily="34" charset="-122"/>
              </a:rPr>
              <a:t>），并实施一些政策（主要是配额检查</a:t>
            </a:r>
            <a:r>
              <a:rPr lang="zh-CN" altLang="en-US" sz="160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a:p>
            <a:pPr marL="0" indent="0"/>
            <a:r>
              <a:rPr lang="en-US" altLang="x-none" sz="1600" dirty="0">
                <a:latin typeface="微软雅黑" panose="020B0503020204020204" pitchFamily="34" charset="-122"/>
                <a:ea typeface="微软雅黑" panose="020B0503020204020204" pitchFamily="34" charset="-122"/>
              </a:rPr>
              <a:t>nova-compute</a:t>
            </a:r>
          </a:p>
          <a:p>
            <a:pPr marL="0" indent="0">
              <a:buNone/>
            </a:pPr>
            <a:r>
              <a:rPr lang="zh-CN" altLang="en-US" sz="1600" dirty="0">
                <a:latin typeface="微软雅黑" panose="020B0503020204020204" pitchFamily="34" charset="-122"/>
                <a:ea typeface="微软雅黑" panose="020B0503020204020204" pitchFamily="34" charset="-122"/>
              </a:rPr>
              <a:t>负责对虚拟机实例进行创建、终止、迁移、</a:t>
            </a:r>
            <a:r>
              <a:rPr lang="en-US" altLang="x-none" sz="1600" dirty="0">
                <a:latin typeface="微软雅黑" panose="020B0503020204020204" pitchFamily="34" charset="-122"/>
                <a:ea typeface="微软雅黑" panose="020B0503020204020204" pitchFamily="34" charset="-122"/>
              </a:rPr>
              <a:t>Resize</a:t>
            </a:r>
            <a:r>
              <a:rPr lang="zh-CN" altLang="en-US" sz="1600" dirty="0">
                <a:latin typeface="微软雅黑" panose="020B0503020204020204" pitchFamily="34" charset="-122"/>
                <a:ea typeface="微软雅黑" panose="020B0503020204020204" pitchFamily="34" charset="-122"/>
              </a:rPr>
              <a:t>的操作。工作原理可以简单描述为：从队列中接收请求，通过相关的系统命令执行他们，再更新数据库的状态。 </a:t>
            </a:r>
            <a:endParaRPr lang="en-US" altLang="zh-CN" sz="1600" dirty="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a:p>
            <a:pPr marL="0" indent="0"/>
            <a:r>
              <a:rPr lang="en-US" altLang="x-none" sz="1600" dirty="0">
                <a:latin typeface="微软雅黑" panose="020B0503020204020204" pitchFamily="34" charset="-122"/>
                <a:ea typeface="微软雅黑" panose="020B0503020204020204" pitchFamily="34" charset="-122"/>
              </a:rPr>
              <a:t>nova-scheduler </a:t>
            </a:r>
          </a:p>
          <a:p>
            <a:pPr marL="0" indent="0">
              <a:buNone/>
            </a:pPr>
            <a:r>
              <a:rPr lang="zh-CN" altLang="en-US" sz="1600" dirty="0">
                <a:latin typeface="微软雅黑" panose="020B0503020204020204" pitchFamily="34" charset="-122"/>
                <a:ea typeface="微软雅黑" panose="020B0503020204020204" pitchFamily="34" charset="-122"/>
              </a:rPr>
              <a:t>接受一个消息队列的虚拟实例请求，通过算法决定该请求应该在那台主机上运行，这个算法可以由我们指定。即起到调度器（Scheduler）的作用.</a:t>
            </a:r>
            <a:endParaRPr lang="en-US" altLang="zh-CN" sz="1600" dirty="0">
              <a:latin typeface="微软雅黑" panose="020B0503020204020204" pitchFamily="34" charset="-122"/>
              <a:ea typeface="微软雅黑" panose="020B0503020204020204" pitchFamily="34" charset="-122"/>
            </a:endParaRPr>
          </a:p>
          <a:p>
            <a:pPr marL="0" indent="0">
              <a:buNone/>
            </a:pPr>
            <a:endParaRPr lang="zh-CN" altLang="en-US" sz="1600" dirty="0">
              <a:latin typeface="微软雅黑" panose="020B0503020204020204" pitchFamily="34" charset="-122"/>
              <a:ea typeface="微软雅黑" panose="020B0503020204020204" pitchFamily="34" charset="-122"/>
            </a:endParaRPr>
          </a:p>
          <a:p>
            <a:pPr marL="0" indent="0"/>
            <a:r>
              <a:rPr lang="en-US" altLang="x-none" sz="1600" dirty="0">
                <a:latin typeface="微软雅黑" panose="020B0503020204020204" pitchFamily="34" charset="-122"/>
                <a:ea typeface="微软雅黑" panose="020B0503020204020204" pitchFamily="34" charset="-122"/>
              </a:rPr>
              <a:t>Queue</a:t>
            </a:r>
            <a:r>
              <a:rPr lang="zh-CN" altLang="en-US" sz="1600" dirty="0">
                <a:latin typeface="微软雅黑" panose="020B0503020204020204" pitchFamily="34" charset="-122"/>
                <a:ea typeface="微软雅黑" panose="020B0503020204020204" pitchFamily="34" charset="-122"/>
              </a:rPr>
              <a:t>为守护进程传递消息。只要支持</a:t>
            </a:r>
            <a:r>
              <a:rPr lang="en-US" altLang="x-none" sz="1600" dirty="0">
                <a:latin typeface="微软雅黑" panose="020B0503020204020204" pitchFamily="34" charset="-122"/>
                <a:ea typeface="微软雅黑" panose="020B0503020204020204" pitchFamily="34" charset="-122"/>
              </a:rPr>
              <a:t>AMQP</a:t>
            </a:r>
            <a:r>
              <a:rPr lang="zh-CN" altLang="en-US" sz="1600" dirty="0">
                <a:latin typeface="微软雅黑" panose="020B0503020204020204" pitchFamily="34" charset="-122"/>
                <a:ea typeface="微软雅黑" panose="020B0503020204020204" pitchFamily="34" charset="-122"/>
              </a:rPr>
              <a:t>协议的任何</a:t>
            </a:r>
            <a:r>
              <a:rPr lang="en-US" altLang="x-none" sz="1600" dirty="0">
                <a:latin typeface="微软雅黑" panose="020B0503020204020204" pitchFamily="34" charset="-122"/>
                <a:ea typeface="微软雅黑" panose="020B0503020204020204" pitchFamily="34" charset="-122"/>
              </a:rPr>
              <a:t>Message  Queue Sever</a:t>
            </a:r>
            <a:r>
              <a:rPr lang="zh-CN" altLang="en-US" sz="1600" dirty="0">
                <a:latin typeface="微软雅黑" panose="020B0503020204020204" pitchFamily="34" charset="-122"/>
                <a:ea typeface="微软雅黑" panose="020B0503020204020204" pitchFamily="34" charset="-122"/>
              </a:rPr>
              <a:t>都可以，当前官方推荐用</a:t>
            </a:r>
            <a:r>
              <a:rPr lang="en-US" altLang="x-none" sz="1600" dirty="0">
                <a:latin typeface="微软雅黑" panose="020B0503020204020204" pitchFamily="34" charset="-122"/>
                <a:ea typeface="微软雅黑" panose="020B0503020204020204" pitchFamily="34" charset="-122"/>
              </a:rPr>
              <a:t>RabbitMQ</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0" indent="0">
              <a:buNone/>
            </a:pPr>
            <a:r>
              <a:rPr lang="zh-CN" altLang="en-US" sz="1600" dirty="0">
                <a:latin typeface="微软雅黑" panose="020B0503020204020204" pitchFamily="34" charset="-122"/>
                <a:ea typeface="微软雅黑" panose="020B0503020204020204" pitchFamily="34" charset="-122"/>
              </a:rPr>
              <a:t> </a:t>
            </a:r>
          </a:p>
          <a:p>
            <a:pPr marL="0" indent="0"/>
            <a:r>
              <a:rPr lang="en-US" altLang="x-none" sz="1600" dirty="0">
                <a:latin typeface="微软雅黑" panose="020B0503020204020204" pitchFamily="34" charset="-122"/>
                <a:ea typeface="微软雅黑" panose="020B0503020204020204" pitchFamily="34" charset="-122"/>
              </a:rPr>
              <a:t>SQL database</a:t>
            </a:r>
            <a:r>
              <a:rPr lang="zh-CN" altLang="en-US" sz="1600" dirty="0">
                <a:latin typeface="微软雅黑" panose="020B0503020204020204" pitchFamily="34" charset="-122"/>
                <a:ea typeface="微软雅黑" panose="020B0503020204020204" pitchFamily="34" charset="-122"/>
              </a:rPr>
              <a:t>存储云基础架构中的各种数据。包括了虚拟机实例数据，网络数据等。 </a:t>
            </a:r>
          </a:p>
          <a:p>
            <a:pPr marL="0" indent="0" eaLnBrk="1" hangingPunct="1">
              <a:lnSpc>
                <a:spcPct val="80000"/>
              </a:lnSpc>
              <a:buNone/>
            </a:pPr>
            <a:endParaRPr lang="zh-CN" altLang="en-US" sz="1600" dirty="0">
              <a:latin typeface="微软雅黑" panose="020B0503020204020204" pitchFamily="34" charset="-122"/>
              <a:ea typeface="微软雅黑" panose="020B0503020204020204" pitchFamily="34" charset="-122"/>
            </a:endParaRPr>
          </a:p>
          <a:p>
            <a:pPr marL="0" indent="0" eaLnBrk="1" hangingPunct="1">
              <a:lnSpc>
                <a:spcPct val="80000"/>
              </a:lnSpc>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9846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chemeClr val="accent4"/>
                </a:solidFill>
              </a:rPr>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cs typeface="+mj-cs"/>
                <a:sym typeface="+mn-ea"/>
              </a:rPr>
              <a:t>组件介绍之计算组件</a:t>
            </a:r>
            <a:r>
              <a:rPr lang="en-US" altLang="zh-CN" sz="2823" b="1" kern="0">
                <a:solidFill>
                  <a:schemeClr val="accent2"/>
                </a:solidFill>
                <a:latin typeface="微软雅黑" panose="020B0503020204020204" pitchFamily="34" charset="-122"/>
                <a:ea typeface="微软雅黑" panose="020B0503020204020204" pitchFamily="34" charset="-122"/>
                <a:cs typeface="+mj-cs"/>
                <a:sym typeface="+mn-ea"/>
              </a:rPr>
              <a:t>Nova</a:t>
            </a:r>
            <a:endParaRPr lang="en-US" altLang="zh-CN" sz="2823" b="1" kern="0" dirty="0">
              <a:solidFill>
                <a:schemeClr val="accent2"/>
              </a:solidFill>
              <a:latin typeface="微软雅黑" panose="020B0503020204020204" pitchFamily="34" charset="-122"/>
              <a:ea typeface="微软雅黑" panose="020B0503020204020204" pitchFamily="34" charset="-122"/>
              <a:cs typeface="+mj-cs"/>
              <a:sym typeface="+mn-ea"/>
            </a:endParaRPr>
          </a:p>
        </p:txBody>
      </p:sp>
      <p:sp>
        <p:nvSpPr>
          <p:cNvPr id="6" name="TextBox 2">
            <a:extLst>
              <a:ext uri="{FF2B5EF4-FFF2-40B4-BE49-F238E27FC236}">
                <a16:creationId xmlns:a16="http://schemas.microsoft.com/office/drawing/2014/main" id="{9E25173C-692C-4354-88DB-A7EBC9FEEA47}"/>
              </a:ext>
            </a:extLst>
          </p:cNvPr>
          <p:cNvSpPr txBox="1"/>
          <p:nvPr/>
        </p:nvSpPr>
        <p:spPr>
          <a:xfrm>
            <a:off x="955085" y="1190833"/>
            <a:ext cx="1509112" cy="318797"/>
          </a:xfrm>
          <a:prstGeom prst="rect">
            <a:avLst/>
          </a:prstGeom>
          <a:noFill/>
        </p:spPr>
        <p:txBody>
          <a:bodyPr wrap="none" lIns="71872" tIns="35937" rIns="71872" bIns="35937" rtlCol="0">
            <a:spAutoFit/>
          </a:bodyPr>
          <a:lstStyle/>
          <a:p>
            <a:pPr algn="ctr"/>
            <a:r>
              <a:rPr lang="en-US" altLang="zh-CN" sz="1600" b="1" dirty="0">
                <a:latin typeface="微软雅黑" panose="020B0503020204020204" pitchFamily="34" charset="-122"/>
                <a:ea typeface="微软雅黑" panose="020B0503020204020204" pitchFamily="34" charset="-122"/>
              </a:rPr>
              <a:t>Nova</a:t>
            </a:r>
            <a:r>
              <a:rPr lang="zh-CN" altLang="en-US" sz="1600" b="1" dirty="0">
                <a:latin typeface="微软雅黑" panose="020B0503020204020204" pitchFamily="34" charset="-122"/>
                <a:ea typeface="微软雅黑" panose="020B0503020204020204" pitchFamily="34" charset="-122"/>
              </a:rPr>
              <a:t>处理过程</a:t>
            </a:r>
          </a:p>
        </p:txBody>
      </p:sp>
      <p:pic>
        <p:nvPicPr>
          <p:cNvPr id="7" name="Picture 2">
            <a:extLst>
              <a:ext uri="{FF2B5EF4-FFF2-40B4-BE49-F238E27FC236}">
                <a16:creationId xmlns:a16="http://schemas.microsoft.com/office/drawing/2014/main" id="{633D3CC0-C457-4372-82B1-CADF8E77A8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6986" y="1925125"/>
            <a:ext cx="6458022" cy="4022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0524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chemeClr val="accent4"/>
                </a:solidFill>
              </a:rPr>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dirty="0">
                <a:solidFill>
                  <a:schemeClr val="accent2"/>
                </a:solidFill>
                <a:latin typeface="微软雅黑" panose="020B0503020204020204" pitchFamily="34" charset="-122"/>
                <a:ea typeface="微软雅黑" panose="020B0503020204020204" pitchFamily="34" charset="-122"/>
                <a:cs typeface="+mj-cs"/>
                <a:sym typeface="+mn-ea"/>
              </a:rPr>
              <a:t>组件介绍之计算组件</a:t>
            </a:r>
            <a:r>
              <a:rPr lang="en-US" altLang="zh-CN" sz="2823" b="1" kern="0" dirty="0">
                <a:solidFill>
                  <a:schemeClr val="accent2"/>
                </a:solidFill>
                <a:latin typeface="微软雅黑" panose="020B0503020204020204" pitchFamily="34" charset="-122"/>
                <a:ea typeface="微软雅黑" panose="020B0503020204020204" pitchFamily="34" charset="-122"/>
                <a:cs typeface="+mj-cs"/>
                <a:sym typeface="+mn-ea"/>
              </a:rPr>
              <a:t>Nova</a:t>
            </a:r>
          </a:p>
        </p:txBody>
      </p:sp>
      <p:sp>
        <p:nvSpPr>
          <p:cNvPr id="6" name="TextBox 2">
            <a:extLst>
              <a:ext uri="{FF2B5EF4-FFF2-40B4-BE49-F238E27FC236}">
                <a16:creationId xmlns:a16="http://schemas.microsoft.com/office/drawing/2014/main" id="{58AC0755-3449-4D23-A94F-36397AF44D28}"/>
              </a:ext>
            </a:extLst>
          </p:cNvPr>
          <p:cNvSpPr txBox="1"/>
          <p:nvPr/>
        </p:nvSpPr>
        <p:spPr>
          <a:xfrm>
            <a:off x="812787" y="1248284"/>
            <a:ext cx="2329848" cy="318797"/>
          </a:xfrm>
          <a:prstGeom prst="rect">
            <a:avLst/>
          </a:prstGeom>
          <a:noFill/>
        </p:spPr>
        <p:txBody>
          <a:bodyPr wrap="none" lIns="71872" tIns="35937" rIns="71872" bIns="35937" rtlCol="0">
            <a:spAutoFit/>
          </a:bodyPr>
          <a:lstStyle/>
          <a:p>
            <a:pPr algn="ctr"/>
            <a:r>
              <a:rPr lang="en-US" altLang="zh-CN" sz="1600" b="1" dirty="0">
                <a:latin typeface="微软雅黑" panose="020B0503020204020204" pitchFamily="34" charset="-122"/>
                <a:ea typeface="微软雅黑" panose="020B0503020204020204" pitchFamily="34" charset="-122"/>
              </a:rPr>
              <a:t>Nova</a:t>
            </a:r>
            <a:r>
              <a:rPr lang="zh-CN" altLang="en-US" sz="1600" b="1" dirty="0">
                <a:latin typeface="微软雅黑" panose="020B0503020204020204" pitchFamily="34" charset="-122"/>
                <a:ea typeface="微软雅黑" panose="020B0503020204020204" pitchFamily="34" charset="-122"/>
              </a:rPr>
              <a:t>支持的虚拟化平台</a:t>
            </a:r>
          </a:p>
        </p:txBody>
      </p:sp>
      <p:grpSp>
        <p:nvGrpSpPr>
          <p:cNvPr id="2" name="组合 1">
            <a:extLst>
              <a:ext uri="{FF2B5EF4-FFF2-40B4-BE49-F238E27FC236}">
                <a16:creationId xmlns:a16="http://schemas.microsoft.com/office/drawing/2014/main" id="{F30F8AFA-69A8-4CC2-8E46-3801209EB303}"/>
              </a:ext>
            </a:extLst>
          </p:cNvPr>
          <p:cNvGrpSpPr/>
          <p:nvPr/>
        </p:nvGrpSpPr>
        <p:grpSpPr>
          <a:xfrm>
            <a:off x="1977711" y="1867493"/>
            <a:ext cx="6502930" cy="3892065"/>
            <a:chOff x="2869619" y="1540126"/>
            <a:chExt cx="6502930" cy="3892065"/>
          </a:xfrm>
        </p:grpSpPr>
        <p:grpSp>
          <p:nvGrpSpPr>
            <p:cNvPr id="7" name="Group 4">
              <a:extLst>
                <a:ext uri="{FF2B5EF4-FFF2-40B4-BE49-F238E27FC236}">
                  <a16:creationId xmlns:a16="http://schemas.microsoft.com/office/drawing/2014/main" id="{4824A5F5-5F3F-4D24-AC7C-F9B9D32E7984}"/>
                </a:ext>
              </a:extLst>
            </p:cNvPr>
            <p:cNvGrpSpPr/>
            <p:nvPr/>
          </p:nvGrpSpPr>
          <p:grpSpPr bwMode="auto">
            <a:xfrm>
              <a:off x="2869619" y="1540126"/>
              <a:ext cx="6127314" cy="3892065"/>
              <a:chOff x="122" y="0"/>
              <a:chExt cx="9942" cy="6314"/>
            </a:xfrm>
          </p:grpSpPr>
          <p:sp>
            <p:nvSpPr>
              <p:cNvPr id="8" name="椭圆​​ 2">
                <a:extLst>
                  <a:ext uri="{FF2B5EF4-FFF2-40B4-BE49-F238E27FC236}">
                    <a16:creationId xmlns:a16="http://schemas.microsoft.com/office/drawing/2014/main" id="{A1658DDF-A9E9-4C8F-9BF9-6E40F4A2FCAB}"/>
                  </a:ext>
                </a:extLst>
              </p:cNvPr>
              <p:cNvSpPr>
                <a:spLocks noChangeArrowheads="1"/>
              </p:cNvSpPr>
              <p:nvPr/>
            </p:nvSpPr>
            <p:spPr bwMode="auto">
              <a:xfrm>
                <a:off x="122" y="277"/>
                <a:ext cx="1965" cy="1965"/>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sp>
            <p:nvSpPr>
              <p:cNvPr id="9" name="椭圆​​ 3">
                <a:extLst>
                  <a:ext uri="{FF2B5EF4-FFF2-40B4-BE49-F238E27FC236}">
                    <a16:creationId xmlns:a16="http://schemas.microsoft.com/office/drawing/2014/main" id="{1B6E26F7-E20D-4383-8B77-F53FBB59435D}"/>
                  </a:ext>
                </a:extLst>
              </p:cNvPr>
              <p:cNvSpPr>
                <a:spLocks noChangeArrowheads="1"/>
              </p:cNvSpPr>
              <p:nvPr/>
            </p:nvSpPr>
            <p:spPr bwMode="auto">
              <a:xfrm>
                <a:off x="3975" y="0"/>
                <a:ext cx="2608" cy="2607"/>
              </a:xfrm>
              <a:prstGeom prst="ellipse">
                <a:avLst/>
              </a:prstGeom>
              <a:gradFill rotWithShape="1">
                <a:gsLst>
                  <a:gs pos="0">
                    <a:srgbClr val="7F7F7F"/>
                  </a:gs>
                  <a:gs pos="42999">
                    <a:srgbClr val="7F7F7F"/>
                  </a:gs>
                  <a:gs pos="100000">
                    <a:srgbClr val="BFBFBF"/>
                  </a:gs>
                </a:gsLst>
                <a:lin ang="5400000"/>
              </a:gradFill>
              <a:ln w="3175">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sp>
            <p:nvSpPr>
              <p:cNvPr id="10" name="椭圆​​ 4">
                <a:extLst>
                  <a:ext uri="{FF2B5EF4-FFF2-40B4-BE49-F238E27FC236}">
                    <a16:creationId xmlns:a16="http://schemas.microsoft.com/office/drawing/2014/main" id="{9D7BC362-E982-49BA-A2AB-F49D635ABE4B}"/>
                  </a:ext>
                </a:extLst>
              </p:cNvPr>
              <p:cNvSpPr>
                <a:spLocks noChangeArrowheads="1"/>
              </p:cNvSpPr>
              <p:nvPr/>
            </p:nvSpPr>
            <p:spPr bwMode="auto">
              <a:xfrm>
                <a:off x="3035" y="4318"/>
                <a:ext cx="1965" cy="1965"/>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sp>
            <p:nvSpPr>
              <p:cNvPr id="11" name="椭圆​​ 5">
                <a:extLst>
                  <a:ext uri="{FF2B5EF4-FFF2-40B4-BE49-F238E27FC236}">
                    <a16:creationId xmlns:a16="http://schemas.microsoft.com/office/drawing/2014/main" id="{766EB546-9995-42CD-AD6D-7A3433801F89}"/>
                  </a:ext>
                </a:extLst>
              </p:cNvPr>
              <p:cNvSpPr>
                <a:spLocks noChangeArrowheads="1"/>
              </p:cNvSpPr>
              <p:nvPr/>
            </p:nvSpPr>
            <p:spPr bwMode="auto">
              <a:xfrm>
                <a:off x="5772" y="4349"/>
                <a:ext cx="1965" cy="1965"/>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sp>
            <p:nvSpPr>
              <p:cNvPr id="12" name="椭圆​​ 7">
                <a:extLst>
                  <a:ext uri="{FF2B5EF4-FFF2-40B4-BE49-F238E27FC236}">
                    <a16:creationId xmlns:a16="http://schemas.microsoft.com/office/drawing/2014/main" id="{9F89E8C9-F882-453F-A838-4E355505E99E}"/>
                  </a:ext>
                </a:extLst>
              </p:cNvPr>
              <p:cNvSpPr>
                <a:spLocks noChangeArrowheads="1"/>
              </p:cNvSpPr>
              <p:nvPr/>
            </p:nvSpPr>
            <p:spPr bwMode="auto">
              <a:xfrm>
                <a:off x="8099" y="2704"/>
                <a:ext cx="1965" cy="1965"/>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cxnSp>
            <p:nvCxnSpPr>
              <p:cNvPr id="13" name="直接连接符​​ 15">
                <a:extLst>
                  <a:ext uri="{FF2B5EF4-FFF2-40B4-BE49-F238E27FC236}">
                    <a16:creationId xmlns:a16="http://schemas.microsoft.com/office/drawing/2014/main" id="{062F0F1B-41FC-4D36-BA21-A90195A95C77}"/>
                  </a:ext>
                </a:extLst>
              </p:cNvPr>
              <p:cNvCxnSpPr>
                <a:cxnSpLocks noChangeShapeType="1"/>
                <a:stCxn id="9" idx="3"/>
                <a:endCxn id="17" idx="7"/>
              </p:cNvCxnSpPr>
              <p:nvPr/>
            </p:nvCxnSpPr>
            <p:spPr bwMode="auto">
              <a:xfrm flipH="1">
                <a:off x="2423" y="2225"/>
                <a:ext cx="1934" cy="752"/>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cxnSp>
            <p:nvCxnSpPr>
              <p:cNvPr id="14" name="直接连接符​​ 17">
                <a:extLst>
                  <a:ext uri="{FF2B5EF4-FFF2-40B4-BE49-F238E27FC236}">
                    <a16:creationId xmlns:a16="http://schemas.microsoft.com/office/drawing/2014/main" id="{93314F39-68EF-4CAB-9CB5-FA64C968FA3B}"/>
                  </a:ext>
                </a:extLst>
              </p:cNvPr>
              <p:cNvCxnSpPr>
                <a:cxnSpLocks noChangeShapeType="1"/>
                <a:stCxn id="9" idx="4"/>
                <a:endCxn id="11" idx="0"/>
              </p:cNvCxnSpPr>
              <p:nvPr/>
            </p:nvCxnSpPr>
            <p:spPr bwMode="auto">
              <a:xfrm>
                <a:off x="5279" y="2607"/>
                <a:ext cx="1475" cy="1742"/>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sp>
            <p:nvSpPr>
              <p:cNvPr id="15" name="矩形​​ 20">
                <a:extLst>
                  <a:ext uri="{FF2B5EF4-FFF2-40B4-BE49-F238E27FC236}">
                    <a16:creationId xmlns:a16="http://schemas.microsoft.com/office/drawing/2014/main" id="{FEAF4B81-136A-409C-8B26-FE2B71FBCD71}"/>
                  </a:ext>
                </a:extLst>
              </p:cNvPr>
              <p:cNvSpPr>
                <a:spLocks noChangeArrowheads="1"/>
              </p:cNvSpPr>
              <p:nvPr/>
            </p:nvSpPr>
            <p:spPr bwMode="auto">
              <a:xfrm>
                <a:off x="4361" y="576"/>
                <a:ext cx="1925" cy="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1553" b="1" dirty="0" err="1">
                    <a:solidFill>
                      <a:schemeClr val="bg1"/>
                    </a:solidFill>
                    <a:latin typeface="High Tower Text" panose="02040502050506030303" pitchFamily="18" charset="0"/>
                    <a:ea typeface="仿宋" panose="02010609060101010101" pitchFamily="49" charset="-122"/>
                  </a:rPr>
                  <a:t>Openstack</a:t>
                </a:r>
                <a:endParaRPr lang="en-US" altLang="zh-CN" sz="1553" b="1" dirty="0">
                  <a:solidFill>
                    <a:schemeClr val="bg1"/>
                  </a:solidFill>
                  <a:latin typeface="High Tower Text" panose="02040502050506030303" pitchFamily="18" charset="0"/>
                  <a:ea typeface="仿宋" panose="02010609060101010101" pitchFamily="49" charset="-122"/>
                </a:endParaRPr>
              </a:p>
              <a:p>
                <a:pPr algn="ctr"/>
                <a:r>
                  <a:rPr lang="zh-CN" altLang="en-US" sz="1553" b="1" dirty="0">
                    <a:solidFill>
                      <a:schemeClr val="bg1"/>
                    </a:solidFill>
                    <a:latin typeface="仿宋" panose="02010609060101010101" pitchFamily="49" charset="-122"/>
                    <a:ea typeface="仿宋" panose="02010609060101010101" pitchFamily="49" charset="-122"/>
                  </a:rPr>
                  <a:t>支持的</a:t>
                </a:r>
                <a:endParaRPr lang="en-US" altLang="zh-CN" sz="1553" b="1" dirty="0">
                  <a:solidFill>
                    <a:schemeClr val="bg1"/>
                  </a:solidFill>
                  <a:latin typeface="仿宋" panose="02010609060101010101" pitchFamily="49" charset="-122"/>
                  <a:ea typeface="仿宋" panose="02010609060101010101" pitchFamily="49" charset="-122"/>
                </a:endParaRPr>
              </a:p>
              <a:p>
                <a:pPr algn="ctr"/>
                <a:r>
                  <a:rPr lang="zh-CN" altLang="en-US" sz="1553" b="1" dirty="0">
                    <a:solidFill>
                      <a:schemeClr val="bg1"/>
                    </a:solidFill>
                    <a:latin typeface="仿宋" panose="02010609060101010101" pitchFamily="49" charset="-122"/>
                    <a:ea typeface="仿宋" panose="02010609060101010101" pitchFamily="49" charset="-122"/>
                  </a:rPr>
                  <a:t>虚拟化技术</a:t>
                </a:r>
              </a:p>
            </p:txBody>
          </p:sp>
        </p:grpSp>
        <p:cxnSp>
          <p:nvCxnSpPr>
            <p:cNvPr id="16" name="直接连接符​​ 15">
              <a:extLst>
                <a:ext uri="{FF2B5EF4-FFF2-40B4-BE49-F238E27FC236}">
                  <a16:creationId xmlns:a16="http://schemas.microsoft.com/office/drawing/2014/main" id="{DDF1EBF9-4A0B-4C9E-8921-A91180F576AB}"/>
                </a:ext>
              </a:extLst>
            </p:cNvPr>
            <p:cNvCxnSpPr>
              <a:cxnSpLocks noChangeShapeType="1"/>
            </p:cNvCxnSpPr>
            <p:nvPr/>
          </p:nvCxnSpPr>
          <p:spPr bwMode="auto">
            <a:xfrm flipH="1">
              <a:off x="5263610" y="3153956"/>
              <a:ext cx="777469" cy="1054691"/>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sp>
          <p:nvSpPr>
            <p:cNvPr id="17" name="椭圆​​ 2">
              <a:extLst>
                <a:ext uri="{FF2B5EF4-FFF2-40B4-BE49-F238E27FC236}">
                  <a16:creationId xmlns:a16="http://schemas.microsoft.com/office/drawing/2014/main" id="{DB4168D5-3CE5-411D-A16C-AE5B218EC61A}"/>
                </a:ext>
              </a:extLst>
            </p:cNvPr>
            <p:cNvSpPr>
              <a:spLocks noChangeArrowheads="1"/>
            </p:cNvSpPr>
            <p:nvPr/>
          </p:nvSpPr>
          <p:spPr bwMode="auto">
            <a:xfrm>
              <a:off x="3247422" y="3225327"/>
              <a:ext cx="1211041" cy="1211263"/>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sp>
          <p:nvSpPr>
            <p:cNvPr id="18" name="椭圆​​ 2">
              <a:extLst>
                <a:ext uri="{FF2B5EF4-FFF2-40B4-BE49-F238E27FC236}">
                  <a16:creationId xmlns:a16="http://schemas.microsoft.com/office/drawing/2014/main" id="{028A82EF-8399-4FC6-9ED5-BD1DE0D361C3}"/>
                </a:ext>
              </a:extLst>
            </p:cNvPr>
            <p:cNvSpPr>
              <a:spLocks noChangeArrowheads="1"/>
            </p:cNvSpPr>
            <p:nvPr/>
          </p:nvSpPr>
          <p:spPr bwMode="auto">
            <a:xfrm>
              <a:off x="8085091" y="1714301"/>
              <a:ext cx="1211041" cy="1211263"/>
            </a:xfrm>
            <a:prstGeom prst="ellipse">
              <a:avLst/>
            </a:prstGeom>
            <a:gradFill rotWithShape="1">
              <a:gsLst>
                <a:gs pos="0">
                  <a:srgbClr val="FFC000"/>
                </a:gs>
                <a:gs pos="13000">
                  <a:srgbClr val="EE9012"/>
                </a:gs>
                <a:gs pos="100000">
                  <a:srgbClr val="FFC000"/>
                </a:gs>
              </a:gsLst>
              <a:lin ang="5400000"/>
            </a:gradFill>
            <a:ln w="25400">
              <a:solidFill>
                <a:srgbClr val="BFBFBF"/>
              </a:solidFill>
              <a:round/>
            </a:ln>
          </p:spPr>
          <p:txBody>
            <a:bodyPr anchor="ctr"/>
            <a:lstStyle/>
            <a:p>
              <a:pPr algn="ctr"/>
              <a:endParaRPr lang="zh-CN" altLang="en-US" sz="1553">
                <a:solidFill>
                  <a:srgbClr val="FFFFFF"/>
                </a:solidFill>
                <a:latin typeface="微软雅黑" panose="020B0503020204020204" pitchFamily="34" charset="-122"/>
                <a:ea typeface="微软雅黑" panose="020B0503020204020204" pitchFamily="34" charset="-122"/>
              </a:endParaRPr>
            </a:p>
          </p:txBody>
        </p:sp>
        <p:cxnSp>
          <p:nvCxnSpPr>
            <p:cNvPr id="19" name="直接连接符​​ 15">
              <a:extLst>
                <a:ext uri="{FF2B5EF4-FFF2-40B4-BE49-F238E27FC236}">
                  <a16:creationId xmlns:a16="http://schemas.microsoft.com/office/drawing/2014/main" id="{52F17120-5B1F-4714-9CA0-11F805F59C12}"/>
                </a:ext>
              </a:extLst>
            </p:cNvPr>
            <p:cNvCxnSpPr>
              <a:cxnSpLocks noChangeShapeType="1"/>
              <a:stCxn id="9" idx="2"/>
              <a:endCxn id="8" idx="6"/>
            </p:cNvCxnSpPr>
            <p:nvPr/>
          </p:nvCxnSpPr>
          <p:spPr bwMode="auto">
            <a:xfrm flipH="1" flipV="1">
              <a:off x="4080661" y="2316505"/>
              <a:ext cx="1163585" cy="27123"/>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cxnSp>
          <p:nvCxnSpPr>
            <p:cNvPr id="20" name="直接连接符​​ 15">
              <a:extLst>
                <a:ext uri="{FF2B5EF4-FFF2-40B4-BE49-F238E27FC236}">
                  <a16:creationId xmlns:a16="http://schemas.microsoft.com/office/drawing/2014/main" id="{ECE3F4A3-8ED6-4600-B524-6E14D18B091D}"/>
                </a:ext>
              </a:extLst>
            </p:cNvPr>
            <p:cNvCxnSpPr>
              <a:cxnSpLocks noChangeShapeType="1"/>
              <a:stCxn id="18" idx="2"/>
              <a:endCxn id="9" idx="6"/>
            </p:cNvCxnSpPr>
            <p:nvPr/>
          </p:nvCxnSpPr>
          <p:spPr bwMode="auto">
            <a:xfrm flipH="1">
              <a:off x="6851572" y="2319932"/>
              <a:ext cx="1233518" cy="23695"/>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cxnSp>
          <p:nvCxnSpPr>
            <p:cNvPr id="21" name="直接连接符​​ 15">
              <a:extLst>
                <a:ext uri="{FF2B5EF4-FFF2-40B4-BE49-F238E27FC236}">
                  <a16:creationId xmlns:a16="http://schemas.microsoft.com/office/drawing/2014/main" id="{6E02156A-2536-4E24-A829-7C2B5CFB74A2}"/>
                </a:ext>
              </a:extLst>
            </p:cNvPr>
            <p:cNvCxnSpPr>
              <a:cxnSpLocks noChangeShapeType="1"/>
              <a:endCxn id="12" idx="1"/>
            </p:cNvCxnSpPr>
            <p:nvPr/>
          </p:nvCxnSpPr>
          <p:spPr bwMode="auto">
            <a:xfrm>
              <a:off x="6632878" y="2918738"/>
              <a:ext cx="1329843" cy="465707"/>
            </a:xfrm>
            <a:prstGeom prst="line">
              <a:avLst/>
            </a:prstGeom>
            <a:noFill/>
            <a:ln w="9525">
              <a:solidFill>
                <a:srgbClr val="BFBFBF"/>
              </a:solidFill>
              <a:prstDash val="dash"/>
              <a:round/>
            </a:ln>
            <a:extLst>
              <a:ext uri="{909E8E84-426E-40DD-AFC4-6F175D3DCCD1}">
                <a14:hiddenFill xmlns:a14="http://schemas.microsoft.com/office/drawing/2010/main">
                  <a:noFill/>
                </a14:hiddenFill>
              </a:ext>
            </a:extLst>
          </p:spPr>
        </p:cxnSp>
        <p:sp>
          <p:nvSpPr>
            <p:cNvPr id="22" name="TextBox 39">
              <a:extLst>
                <a:ext uri="{FF2B5EF4-FFF2-40B4-BE49-F238E27FC236}">
                  <a16:creationId xmlns:a16="http://schemas.microsoft.com/office/drawing/2014/main" id="{6E00C912-D008-4A0C-BD8B-601818D5812A}"/>
                </a:ext>
              </a:extLst>
            </p:cNvPr>
            <p:cNvSpPr txBox="1"/>
            <p:nvPr/>
          </p:nvSpPr>
          <p:spPr>
            <a:xfrm>
              <a:off x="2954929" y="2071138"/>
              <a:ext cx="1112709" cy="510461"/>
            </a:xfrm>
            <a:prstGeom prst="rect">
              <a:avLst/>
            </a:prstGeom>
            <a:noFill/>
          </p:spPr>
          <p:txBody>
            <a:bodyPr wrap="square" rtlCol="0">
              <a:spAutoFit/>
            </a:bodyPr>
            <a:lstStyle/>
            <a:p>
              <a:r>
                <a:rPr lang="en-US" altLang="zh-CN" sz="2717" b="1" dirty="0">
                  <a:latin typeface="High Tower Text" panose="02040502050506030303" pitchFamily="18" charset="0"/>
                </a:rPr>
                <a:t>KVM</a:t>
              </a:r>
              <a:endParaRPr lang="zh-CN" altLang="en-US" sz="2717" b="1" dirty="0">
                <a:latin typeface="High Tower Text" panose="02040502050506030303" pitchFamily="18" charset="0"/>
              </a:endParaRPr>
            </a:p>
          </p:txBody>
        </p:sp>
        <p:sp>
          <p:nvSpPr>
            <p:cNvPr id="23" name="TextBox 40">
              <a:extLst>
                <a:ext uri="{FF2B5EF4-FFF2-40B4-BE49-F238E27FC236}">
                  <a16:creationId xmlns:a16="http://schemas.microsoft.com/office/drawing/2014/main" id="{BB59636A-D42A-4FE5-AFC0-3E458A5A4ED2}"/>
                </a:ext>
              </a:extLst>
            </p:cNvPr>
            <p:cNvSpPr txBox="1"/>
            <p:nvPr/>
          </p:nvSpPr>
          <p:spPr>
            <a:xfrm>
              <a:off x="3392591" y="3585963"/>
              <a:ext cx="996226" cy="510461"/>
            </a:xfrm>
            <a:prstGeom prst="rect">
              <a:avLst/>
            </a:prstGeom>
            <a:noFill/>
          </p:spPr>
          <p:txBody>
            <a:bodyPr wrap="square" rtlCol="0">
              <a:spAutoFit/>
            </a:bodyPr>
            <a:lstStyle/>
            <a:p>
              <a:r>
                <a:rPr lang="en-US" altLang="zh-CN" sz="2717" b="1" dirty="0">
                  <a:latin typeface="High Tower Text" panose="02040502050506030303" pitchFamily="18" charset="0"/>
                </a:rPr>
                <a:t>LXC</a:t>
              </a:r>
              <a:endParaRPr lang="zh-CN" altLang="en-US" sz="2717" b="1" dirty="0">
                <a:latin typeface="High Tower Text" panose="02040502050506030303" pitchFamily="18" charset="0"/>
              </a:endParaRPr>
            </a:p>
          </p:txBody>
        </p:sp>
        <p:sp>
          <p:nvSpPr>
            <p:cNvPr id="24" name="TextBox 41">
              <a:extLst>
                <a:ext uri="{FF2B5EF4-FFF2-40B4-BE49-F238E27FC236}">
                  <a16:creationId xmlns:a16="http://schemas.microsoft.com/office/drawing/2014/main" id="{9A714684-1CFB-4386-8BEC-08F24B4DC563}"/>
                </a:ext>
              </a:extLst>
            </p:cNvPr>
            <p:cNvSpPr txBox="1"/>
            <p:nvPr/>
          </p:nvSpPr>
          <p:spPr>
            <a:xfrm>
              <a:off x="4607697" y="4572664"/>
              <a:ext cx="1310675" cy="480581"/>
            </a:xfrm>
            <a:prstGeom prst="rect">
              <a:avLst/>
            </a:prstGeom>
            <a:noFill/>
          </p:spPr>
          <p:txBody>
            <a:bodyPr wrap="square" rtlCol="0">
              <a:spAutoFit/>
            </a:bodyPr>
            <a:lstStyle/>
            <a:p>
              <a:r>
                <a:rPr lang="en-US" altLang="zh-CN" sz="2523" b="1" dirty="0">
                  <a:latin typeface="High Tower Text" panose="02040502050506030303" pitchFamily="18" charset="0"/>
                </a:rPr>
                <a:t>QEMU</a:t>
              </a:r>
              <a:endParaRPr lang="zh-CN" altLang="en-US" sz="2523" b="1" dirty="0">
                <a:latin typeface="High Tower Text" panose="02040502050506030303" pitchFamily="18" charset="0"/>
              </a:endParaRPr>
            </a:p>
          </p:txBody>
        </p:sp>
        <p:sp>
          <p:nvSpPr>
            <p:cNvPr id="25" name="TextBox 42">
              <a:extLst>
                <a:ext uri="{FF2B5EF4-FFF2-40B4-BE49-F238E27FC236}">
                  <a16:creationId xmlns:a16="http://schemas.microsoft.com/office/drawing/2014/main" id="{D4DA25FC-A24B-46FA-A28B-F2992D03404F}"/>
                </a:ext>
              </a:extLst>
            </p:cNvPr>
            <p:cNvSpPr txBox="1"/>
            <p:nvPr/>
          </p:nvSpPr>
          <p:spPr>
            <a:xfrm>
              <a:off x="6441564" y="4567208"/>
              <a:ext cx="1112709" cy="510461"/>
            </a:xfrm>
            <a:prstGeom prst="rect">
              <a:avLst/>
            </a:prstGeom>
            <a:noFill/>
          </p:spPr>
          <p:txBody>
            <a:bodyPr wrap="square" rtlCol="0">
              <a:spAutoFit/>
            </a:bodyPr>
            <a:lstStyle/>
            <a:p>
              <a:r>
                <a:rPr lang="en-US" altLang="zh-CN" sz="2717" b="1" dirty="0">
                  <a:latin typeface="High Tower Text" panose="02040502050506030303" pitchFamily="18" charset="0"/>
                </a:rPr>
                <a:t>UML</a:t>
              </a:r>
              <a:endParaRPr lang="zh-CN" altLang="en-US" sz="2717" b="1" dirty="0">
                <a:latin typeface="High Tower Text" panose="02040502050506030303" pitchFamily="18" charset="0"/>
              </a:endParaRPr>
            </a:p>
          </p:txBody>
        </p:sp>
        <p:sp>
          <p:nvSpPr>
            <p:cNvPr id="26" name="TextBox 43">
              <a:extLst>
                <a:ext uri="{FF2B5EF4-FFF2-40B4-BE49-F238E27FC236}">
                  <a16:creationId xmlns:a16="http://schemas.microsoft.com/office/drawing/2014/main" id="{A37DC5FE-97F3-4A1C-9F2E-61F4914B377B}"/>
                </a:ext>
              </a:extLst>
            </p:cNvPr>
            <p:cNvSpPr txBox="1"/>
            <p:nvPr/>
          </p:nvSpPr>
          <p:spPr>
            <a:xfrm>
              <a:off x="7779064" y="3558656"/>
              <a:ext cx="1593485" cy="450764"/>
            </a:xfrm>
            <a:prstGeom prst="rect">
              <a:avLst/>
            </a:prstGeom>
            <a:noFill/>
          </p:spPr>
          <p:txBody>
            <a:bodyPr wrap="square" rtlCol="0">
              <a:spAutoFit/>
            </a:bodyPr>
            <a:lstStyle/>
            <a:p>
              <a:r>
                <a:rPr lang="en-US" altLang="zh-CN" sz="2329" b="1" dirty="0" err="1">
                  <a:latin typeface="High Tower Text" panose="02040502050506030303" pitchFamily="18" charset="0"/>
                </a:rPr>
                <a:t>vSphere</a:t>
              </a:r>
              <a:endParaRPr lang="zh-CN" altLang="en-US" sz="2329" b="1" dirty="0">
                <a:latin typeface="High Tower Text" panose="02040502050506030303" pitchFamily="18" charset="0"/>
              </a:endParaRPr>
            </a:p>
          </p:txBody>
        </p:sp>
        <p:sp>
          <p:nvSpPr>
            <p:cNvPr id="27" name="TextBox 44">
              <a:extLst>
                <a:ext uri="{FF2B5EF4-FFF2-40B4-BE49-F238E27FC236}">
                  <a16:creationId xmlns:a16="http://schemas.microsoft.com/office/drawing/2014/main" id="{8B1BC448-F507-468A-A11A-696BDB788DF5}"/>
                </a:ext>
              </a:extLst>
            </p:cNvPr>
            <p:cNvSpPr txBox="1"/>
            <p:nvPr/>
          </p:nvSpPr>
          <p:spPr>
            <a:xfrm>
              <a:off x="8300800" y="2049080"/>
              <a:ext cx="907916" cy="510461"/>
            </a:xfrm>
            <a:prstGeom prst="rect">
              <a:avLst/>
            </a:prstGeom>
            <a:noFill/>
          </p:spPr>
          <p:txBody>
            <a:bodyPr wrap="square" rtlCol="0">
              <a:spAutoFit/>
            </a:bodyPr>
            <a:lstStyle/>
            <a:p>
              <a:r>
                <a:rPr lang="en-US" altLang="zh-CN" sz="2717" b="1" dirty="0" err="1">
                  <a:latin typeface="High Tower Text" panose="02040502050506030303" pitchFamily="18" charset="0"/>
                </a:rPr>
                <a:t>Xen</a:t>
              </a:r>
              <a:endParaRPr lang="zh-CN" altLang="en-US" sz="2717" b="1" dirty="0">
                <a:latin typeface="High Tower Text" panose="02040502050506030303" pitchFamily="18" charset="0"/>
              </a:endParaRPr>
            </a:p>
          </p:txBody>
        </p:sp>
      </p:grpSp>
      <p:sp>
        <p:nvSpPr>
          <p:cNvPr id="28" name="矩形 27">
            <a:extLst>
              <a:ext uri="{FF2B5EF4-FFF2-40B4-BE49-F238E27FC236}">
                <a16:creationId xmlns:a16="http://schemas.microsoft.com/office/drawing/2014/main" id="{D2766215-1046-4489-B005-59C211199E98}"/>
              </a:ext>
            </a:extLst>
          </p:cNvPr>
          <p:cNvSpPr/>
          <p:nvPr/>
        </p:nvSpPr>
        <p:spPr>
          <a:xfrm>
            <a:off x="812786" y="6239415"/>
            <a:ext cx="8515851" cy="338554"/>
          </a:xfrm>
          <a:prstGeom prst="rect">
            <a:avLst/>
          </a:prstGeom>
        </p:spPr>
        <p:txBody>
          <a:bodyPr wrap="square">
            <a:spAutoFit/>
          </a:bodyPr>
          <a:lstStyle/>
          <a:p>
            <a:r>
              <a:rPr lang="en-US" altLang="zh-CN" sz="1600" dirty="0">
                <a:solidFill>
                  <a:srgbClr val="0070C0"/>
                </a:solidFill>
                <a:latin typeface="微软雅黑" panose="020B0503020204020204" pitchFamily="34" charset="-122"/>
                <a:ea typeface="微软雅黑" panose="020B0503020204020204" pitchFamily="34" charset="-122"/>
              </a:rPr>
              <a:t>http://docs.openstack.org/admin-guide-cloud/content/section_hypervisors.html</a:t>
            </a:r>
            <a:endParaRPr lang="zh-CN" altLang="en-US" sz="1600"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708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5" name="组合 8"/>
          <p:cNvGrpSpPr>
            <a:grpSpLocks/>
          </p:cNvGrpSpPr>
          <p:nvPr/>
        </p:nvGrpSpPr>
        <p:grpSpPr bwMode="auto">
          <a:xfrm>
            <a:off x="0" y="134938"/>
            <a:ext cx="465138" cy="469900"/>
            <a:chOff x="0" y="0"/>
            <a:chExt cx="823123" cy="831130"/>
          </a:xfrm>
        </p:grpSpPr>
        <p:sp>
          <p:nvSpPr>
            <p:cNvPr id="18444" name="等腰三角形 9"/>
            <p:cNvSpPr>
              <a:spLocks noChangeArrowheads="1"/>
            </p:cNvSpPr>
            <p:nvPr/>
          </p:nvSpPr>
          <p:spPr bwMode="auto">
            <a:xfrm rot="19813541" flipH="1">
              <a:off x="0" y="0"/>
              <a:ext cx="443524" cy="386081"/>
            </a:xfrm>
            <a:prstGeom prst="triangle">
              <a:avLst>
                <a:gd name="adj" fmla="val 50000"/>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00000"/>
                </a:lnSpc>
                <a:spcBef>
                  <a:spcPct val="0"/>
                </a:spcBef>
                <a:buFont typeface="Arial" charset="0"/>
                <a:buNone/>
              </a:pPr>
              <a:endParaRPr lang="zh-CN" altLang="zh-CN" sz="1800">
                <a:solidFill>
                  <a:srgbClr val="FFFFFF"/>
                </a:solidFill>
                <a:latin typeface="宋体" charset="-122"/>
                <a:sym typeface="宋体" charset="-122"/>
              </a:endParaRPr>
            </a:p>
          </p:txBody>
        </p:sp>
        <p:sp>
          <p:nvSpPr>
            <p:cNvPr id="18445" name="等腰三角形 10"/>
            <p:cNvSpPr>
              <a:spLocks noChangeArrowheads="1"/>
            </p:cNvSpPr>
            <p:nvPr/>
          </p:nvSpPr>
          <p:spPr bwMode="auto">
            <a:xfrm rot="19813541" flipH="1">
              <a:off x="2" y="445049"/>
              <a:ext cx="443524" cy="386081"/>
            </a:xfrm>
            <a:prstGeom prst="triangle">
              <a:avLst>
                <a:gd name="adj" fmla="val 50000"/>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00000"/>
                </a:lnSpc>
                <a:spcBef>
                  <a:spcPct val="0"/>
                </a:spcBef>
                <a:buFont typeface="Arial" charset="0"/>
                <a:buNone/>
              </a:pPr>
              <a:endParaRPr lang="zh-CN" altLang="zh-CN" sz="1800">
                <a:solidFill>
                  <a:srgbClr val="FFFFFF"/>
                </a:solidFill>
                <a:latin typeface="宋体" charset="-122"/>
                <a:sym typeface="宋体" charset="-122"/>
              </a:endParaRPr>
            </a:p>
          </p:txBody>
        </p:sp>
        <p:sp>
          <p:nvSpPr>
            <p:cNvPr id="18446" name="等腰三角形 11"/>
            <p:cNvSpPr>
              <a:spLocks noChangeArrowheads="1"/>
            </p:cNvSpPr>
            <p:nvPr/>
          </p:nvSpPr>
          <p:spPr bwMode="auto">
            <a:xfrm rot="19813541" flipH="1">
              <a:off x="379599" y="222524"/>
              <a:ext cx="443524" cy="386081"/>
            </a:xfrm>
            <a:prstGeom prst="triangle">
              <a:avLst>
                <a:gd name="adj" fmla="val 50000"/>
              </a:avLst>
            </a:prstGeom>
            <a:solidFill>
              <a:schemeClr val="bg1"/>
            </a:solidFill>
            <a:ln>
              <a:noFill/>
            </a:ln>
            <a:extLst>
              <a:ext uri="{91240B29-F687-4F45-9708-019B960494DF}">
                <a14:hiddenLine xmlns:a14="http://schemas.microsoft.com/office/drawing/2010/main" w="12700">
                  <a:solidFill>
                    <a:srgbClr val="000000"/>
                  </a:solidFill>
                  <a:bevel/>
                  <a:headEnd/>
                  <a:tailEnd/>
                </a14:hiddenLine>
              </a:ext>
            </a:extLst>
          </p:spPr>
          <p:txBody>
            <a:bodyPr anchor="ct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gn="ctr" eaLnBrk="1" hangingPunct="1">
                <a:lnSpc>
                  <a:spcPct val="100000"/>
                </a:lnSpc>
                <a:spcBef>
                  <a:spcPct val="0"/>
                </a:spcBef>
                <a:buFont typeface="Arial" charset="0"/>
                <a:buNone/>
              </a:pPr>
              <a:endParaRPr lang="zh-CN" altLang="zh-CN" sz="1800">
                <a:solidFill>
                  <a:srgbClr val="FFFFFF"/>
                </a:solidFill>
                <a:latin typeface="宋体" charset="-122"/>
                <a:sym typeface="宋体" charset="-122"/>
              </a:endParaRPr>
            </a:p>
          </p:txBody>
        </p:sp>
      </p:grpSp>
      <p:sp>
        <p:nvSpPr>
          <p:cNvPr id="18436" name="文本框 46"/>
          <p:cNvSpPr>
            <a:spLocks noChangeArrowheads="1"/>
          </p:cNvSpPr>
          <p:nvPr/>
        </p:nvSpPr>
        <p:spPr bwMode="auto">
          <a:xfrm>
            <a:off x="631825" y="146050"/>
            <a:ext cx="4486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eaLnBrk="1" hangingPunct="1">
              <a:lnSpc>
                <a:spcPct val="100000"/>
              </a:lnSpc>
              <a:spcBef>
                <a:spcPct val="0"/>
              </a:spcBef>
              <a:buFont typeface="Arial" charset="0"/>
              <a:buNone/>
            </a:pPr>
            <a:r>
              <a:rPr lang="en-US" altLang="zh-CN">
                <a:solidFill>
                  <a:schemeClr val="bg1"/>
                </a:solidFill>
                <a:latin typeface="微软雅黑" charset="-122"/>
                <a:ea typeface="微软雅黑" charset="-122"/>
                <a:sym typeface="微软雅黑" charset="-122"/>
              </a:rPr>
              <a:t>NOVA+KVM</a:t>
            </a:r>
            <a:r>
              <a:rPr lang="zh-CN" altLang="en-US">
                <a:solidFill>
                  <a:schemeClr val="bg1"/>
                </a:solidFill>
                <a:latin typeface="微软雅黑" charset="-122"/>
                <a:ea typeface="微软雅黑" charset="-122"/>
                <a:sym typeface="微软雅黑" charset="-122"/>
              </a:rPr>
              <a:t>云计算</a:t>
            </a:r>
          </a:p>
        </p:txBody>
      </p:sp>
      <p:pic>
        <p:nvPicPr>
          <p:cNvPr id="18437"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725" y="1101725"/>
            <a:ext cx="2501900" cy="479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矩形 8"/>
          <p:cNvSpPr>
            <a:spLocks noChangeArrowheads="1"/>
          </p:cNvSpPr>
          <p:nvPr/>
        </p:nvSpPr>
        <p:spPr bwMode="auto">
          <a:xfrm>
            <a:off x="4059238" y="2270125"/>
            <a:ext cx="5805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nSpc>
                <a:spcPct val="100000"/>
              </a:lnSpc>
              <a:spcBef>
                <a:spcPct val="0"/>
              </a:spcBef>
              <a:buFontTx/>
              <a:buNone/>
            </a:pPr>
            <a:r>
              <a:rPr lang="en-US" altLang="zh-CN" sz="1800" b="1">
                <a:latin typeface="Microsoft YaHei" charset="-122"/>
                <a:ea typeface="Microsoft YaHei" charset="-122"/>
                <a:cs typeface="Microsoft YaHei" charset="-122"/>
              </a:rPr>
              <a:t>Openstack</a:t>
            </a:r>
            <a:r>
              <a:rPr lang="zh-CN" altLang="en-US" sz="1800">
                <a:latin typeface="Microsoft YaHei" charset="-122"/>
                <a:ea typeface="Microsoft YaHei" charset="-122"/>
                <a:cs typeface="Microsoft YaHei" charset="-122"/>
              </a:rPr>
              <a:t>调用</a:t>
            </a:r>
            <a:r>
              <a:rPr lang="en-US" altLang="zh-CN" sz="1800" b="1">
                <a:latin typeface="Microsoft YaHei" charset="-122"/>
                <a:ea typeface="Microsoft YaHei" charset="-122"/>
                <a:cs typeface="Microsoft YaHei" charset="-122"/>
              </a:rPr>
              <a:t>Libvirt</a:t>
            </a:r>
            <a:r>
              <a:rPr lang="zh-CN" altLang="en-US" sz="1800">
                <a:latin typeface="Microsoft YaHei" charset="-122"/>
                <a:ea typeface="Microsoft YaHei" charset="-122"/>
                <a:cs typeface="Microsoft YaHei" charset="-122"/>
              </a:rPr>
              <a:t>的</a:t>
            </a:r>
            <a:r>
              <a:rPr lang="en-US" altLang="zh-CN" sz="1800">
                <a:latin typeface="Microsoft YaHei" charset="-122"/>
                <a:ea typeface="Microsoft YaHei" charset="-122"/>
                <a:cs typeface="Microsoft YaHei" charset="-122"/>
              </a:rPr>
              <a:t>API</a:t>
            </a:r>
            <a:r>
              <a:rPr lang="zh-CN" altLang="en-US" sz="1800">
                <a:latin typeface="Microsoft YaHei" charset="-122"/>
                <a:ea typeface="Microsoft YaHei" charset="-122"/>
                <a:cs typeface="Microsoft YaHei" charset="-122"/>
              </a:rPr>
              <a:t>来控制所有虚拟机。</a:t>
            </a:r>
            <a:endParaRPr lang="en-US" altLang="zh-CN" sz="1800">
              <a:latin typeface="Microsoft YaHei" charset="-122"/>
              <a:ea typeface="Microsoft YaHei" charset="-122"/>
              <a:cs typeface="Microsoft YaHei" charset="-122"/>
            </a:endParaRPr>
          </a:p>
        </p:txBody>
      </p:sp>
      <p:sp>
        <p:nvSpPr>
          <p:cNvPr id="18439" name="矩形 24"/>
          <p:cNvSpPr>
            <a:spLocks noChangeArrowheads="1"/>
          </p:cNvSpPr>
          <p:nvPr/>
        </p:nvSpPr>
        <p:spPr bwMode="auto">
          <a:xfrm>
            <a:off x="4059238" y="1270000"/>
            <a:ext cx="6989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nSpc>
                <a:spcPct val="100000"/>
              </a:lnSpc>
              <a:spcBef>
                <a:spcPct val="0"/>
              </a:spcBef>
              <a:buFontTx/>
              <a:buNone/>
            </a:pPr>
            <a:r>
              <a:rPr lang="zh-CN" altLang="en-US" sz="1800" b="1" dirty="0">
                <a:latin typeface="Microsoft YaHei" charset="-122"/>
                <a:ea typeface="Microsoft YaHei" charset="-122"/>
                <a:cs typeface="Microsoft YaHei" charset="-122"/>
              </a:rPr>
              <a:t>部署</a:t>
            </a:r>
            <a:r>
              <a:rPr lang="en-US" altLang="zh-CN" sz="1800" b="1" dirty="0" err="1">
                <a:latin typeface="Microsoft YaHei" charset="-122"/>
                <a:ea typeface="Microsoft YaHei" charset="-122"/>
                <a:cs typeface="Microsoft YaHei" charset="-122"/>
              </a:rPr>
              <a:t>Openstack</a:t>
            </a:r>
            <a:r>
              <a:rPr lang="zh-CN" altLang="en-US" sz="1800" b="1" dirty="0">
                <a:latin typeface="Microsoft YaHei" charset="-122"/>
                <a:ea typeface="Microsoft YaHei" charset="-122"/>
                <a:cs typeface="Microsoft YaHei" charset="-122"/>
              </a:rPr>
              <a:t> </a:t>
            </a:r>
            <a:r>
              <a:rPr lang="en-US" altLang="zh-CN" sz="1800" b="1" dirty="0" err="1">
                <a:latin typeface="Microsoft YaHei" charset="-122"/>
                <a:ea typeface="Microsoft YaHei" charset="-122"/>
                <a:cs typeface="Microsoft YaHei" charset="-122"/>
              </a:rPr>
              <a:t>Ocata</a:t>
            </a:r>
            <a:r>
              <a:rPr lang="zh-CN" altLang="en-US" sz="1800" b="1" dirty="0">
                <a:latin typeface="Microsoft YaHei" charset="-122"/>
                <a:ea typeface="Microsoft YaHei" charset="-122"/>
                <a:cs typeface="Microsoft YaHei" charset="-122"/>
              </a:rPr>
              <a:t>版本</a:t>
            </a:r>
            <a:endParaRPr lang="en-US" altLang="zh-CN" sz="1800" dirty="0">
              <a:latin typeface="Microsoft YaHei" charset="-122"/>
              <a:ea typeface="Microsoft YaHei" charset="-122"/>
              <a:cs typeface="Microsoft YaHei" charset="-122"/>
            </a:endParaRPr>
          </a:p>
        </p:txBody>
      </p:sp>
      <p:cxnSp>
        <p:nvCxnSpPr>
          <p:cNvPr id="18440" name="直线连接符 10"/>
          <p:cNvCxnSpPr>
            <a:cxnSpLocks noChangeShapeType="1"/>
          </p:cNvCxnSpPr>
          <p:nvPr/>
        </p:nvCxnSpPr>
        <p:spPr bwMode="auto">
          <a:xfrm flipH="1" flipV="1">
            <a:off x="2716213" y="1470025"/>
            <a:ext cx="1246187" cy="12700"/>
          </a:xfrm>
          <a:prstGeom prst="line">
            <a:avLst/>
          </a:prstGeom>
          <a:noFill/>
          <a:ln w="12700" cap="rnd">
            <a:solidFill>
              <a:schemeClr val="tx1"/>
            </a:solidFill>
            <a:bevel/>
            <a:headEnd type="oval" w="med" len="med"/>
            <a:tailEnd type="none" w="lg" len="lg"/>
          </a:ln>
          <a:extLst>
            <a:ext uri="{909E8E84-426E-40DD-AFC4-6F175D3DCCD1}">
              <a14:hiddenFill xmlns:a14="http://schemas.microsoft.com/office/drawing/2010/main">
                <a:noFill/>
              </a14:hiddenFill>
            </a:ext>
          </a:extLst>
        </p:spPr>
      </p:cxnSp>
      <p:cxnSp>
        <p:nvCxnSpPr>
          <p:cNvPr id="18441" name="直线连接符 34"/>
          <p:cNvCxnSpPr>
            <a:cxnSpLocks noChangeShapeType="1"/>
          </p:cNvCxnSpPr>
          <p:nvPr/>
        </p:nvCxnSpPr>
        <p:spPr bwMode="auto">
          <a:xfrm flipH="1" flipV="1">
            <a:off x="2716213" y="2454275"/>
            <a:ext cx="1246187" cy="11113"/>
          </a:xfrm>
          <a:prstGeom prst="line">
            <a:avLst/>
          </a:prstGeom>
          <a:noFill/>
          <a:ln w="12700" cap="rnd">
            <a:solidFill>
              <a:schemeClr val="tx1"/>
            </a:solidFill>
            <a:bevel/>
            <a:headEnd type="oval" w="med" len="med"/>
            <a:tailEnd type="none" w="lg" len="lg"/>
          </a:ln>
          <a:extLst>
            <a:ext uri="{909E8E84-426E-40DD-AFC4-6F175D3DCCD1}">
              <a14:hiddenFill xmlns:a14="http://schemas.microsoft.com/office/drawing/2010/main">
                <a:noFill/>
              </a14:hiddenFill>
            </a:ext>
          </a:extLst>
        </p:spPr>
      </p:cxnSp>
      <p:cxnSp>
        <p:nvCxnSpPr>
          <p:cNvPr id="18442" name="直线连接符 35"/>
          <p:cNvCxnSpPr>
            <a:cxnSpLocks noChangeShapeType="1"/>
          </p:cNvCxnSpPr>
          <p:nvPr/>
        </p:nvCxnSpPr>
        <p:spPr bwMode="auto">
          <a:xfrm flipH="1" flipV="1">
            <a:off x="2716213" y="5145088"/>
            <a:ext cx="1246187" cy="11112"/>
          </a:xfrm>
          <a:prstGeom prst="line">
            <a:avLst/>
          </a:prstGeom>
          <a:noFill/>
          <a:ln w="12700" cap="rnd">
            <a:solidFill>
              <a:schemeClr val="tx1"/>
            </a:solidFill>
            <a:bevel/>
            <a:headEnd type="oval" w="med" len="med"/>
            <a:tailEnd type="none" w="lg" len="lg"/>
          </a:ln>
          <a:extLst>
            <a:ext uri="{909E8E84-426E-40DD-AFC4-6F175D3DCCD1}">
              <a14:hiddenFill xmlns:a14="http://schemas.microsoft.com/office/drawing/2010/main">
                <a:noFill/>
              </a14:hiddenFill>
            </a:ext>
          </a:extLst>
        </p:spPr>
      </p:cxnSp>
      <p:sp>
        <p:nvSpPr>
          <p:cNvPr id="18443" name="矩形 36"/>
          <p:cNvSpPr>
            <a:spLocks noChangeArrowheads="1"/>
          </p:cNvSpPr>
          <p:nvPr/>
        </p:nvSpPr>
        <p:spPr bwMode="auto">
          <a:xfrm>
            <a:off x="4059238" y="4699000"/>
            <a:ext cx="58054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sz="2800">
                <a:solidFill>
                  <a:schemeClr val="tx1"/>
                </a:solidFill>
                <a:latin typeface="Calibri" charset="0"/>
                <a:ea typeface="宋体" charset="-122"/>
                <a:sym typeface="Calibri" charset="0"/>
              </a:defRPr>
            </a:lvl1pPr>
            <a:lvl2pPr marL="742950" indent="-285750">
              <a:lnSpc>
                <a:spcPct val="90000"/>
              </a:lnSpc>
              <a:spcBef>
                <a:spcPts val="500"/>
              </a:spcBef>
              <a:buFont typeface="Arial" charset="0"/>
              <a:buChar char="•"/>
              <a:defRPr sz="2400">
                <a:solidFill>
                  <a:schemeClr val="tx1"/>
                </a:solidFill>
                <a:latin typeface="Calibri" charset="0"/>
                <a:ea typeface="宋体" charset="-122"/>
                <a:sym typeface="Calibri" charset="0"/>
              </a:defRPr>
            </a:lvl2pPr>
            <a:lvl3pPr marL="11430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3pPr>
            <a:lvl4pPr marL="16002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4pPr>
            <a:lvl5pPr marL="2057400" indent="-228600">
              <a:lnSpc>
                <a:spcPct val="90000"/>
              </a:lnSpc>
              <a:spcBef>
                <a:spcPts val="500"/>
              </a:spcBef>
              <a:buFont typeface="Arial" charset="0"/>
              <a:buChar char="•"/>
              <a:defRPr sz="2000">
                <a:solidFill>
                  <a:schemeClr val="tx1"/>
                </a:solidFill>
                <a:latin typeface="Calibri" charset="0"/>
                <a:ea typeface="宋体" charset="-122"/>
                <a:sym typeface="Calibri" charset="0"/>
              </a:defRPr>
            </a:lvl5pPr>
            <a:lvl6pPr marL="25146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6pPr>
            <a:lvl7pPr marL="29718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7pPr>
            <a:lvl8pPr marL="34290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8pPr>
            <a:lvl9pPr marL="3886200" indent="-228600" eaLnBrk="0" fontAlgn="base" hangingPunct="0">
              <a:lnSpc>
                <a:spcPct val="90000"/>
              </a:lnSpc>
              <a:spcBef>
                <a:spcPts val="500"/>
              </a:spcBef>
              <a:spcAft>
                <a:spcPct val="0"/>
              </a:spcAft>
              <a:buFont typeface="Arial" charset="0"/>
              <a:buChar char="•"/>
              <a:defRPr sz="2000">
                <a:solidFill>
                  <a:schemeClr val="tx1"/>
                </a:solidFill>
                <a:latin typeface="Calibri" charset="0"/>
                <a:ea typeface="宋体" charset="-122"/>
                <a:sym typeface="Calibri" charset="0"/>
              </a:defRPr>
            </a:lvl9pPr>
          </a:lstStyle>
          <a:p>
            <a:pPr>
              <a:lnSpc>
                <a:spcPct val="100000"/>
              </a:lnSpc>
              <a:spcBef>
                <a:spcPct val="0"/>
              </a:spcBef>
              <a:buFontTx/>
              <a:buNone/>
            </a:pPr>
            <a:r>
              <a:rPr lang="zh-CN" altLang="en-US" sz="1800" b="1">
                <a:latin typeface="Microsoft YaHei" charset="-122"/>
                <a:ea typeface="Microsoft YaHei" charset="-122"/>
                <a:cs typeface="Microsoft YaHei" charset="-122"/>
              </a:rPr>
              <a:t>操作系统使用</a:t>
            </a:r>
            <a:r>
              <a:rPr lang="en-US" altLang="zh-CN" sz="1800" b="1">
                <a:latin typeface="Microsoft YaHei" charset="-122"/>
                <a:ea typeface="Microsoft YaHei" charset="-122"/>
                <a:cs typeface="Microsoft YaHei" charset="-122"/>
              </a:rPr>
              <a:t>CentOS7</a:t>
            </a:r>
            <a:r>
              <a:rPr lang="zh-CN" altLang="en-US" sz="1800" b="1">
                <a:latin typeface="Microsoft YaHei" charset="-122"/>
                <a:ea typeface="Microsoft YaHei" charset="-122"/>
                <a:cs typeface="Microsoft YaHei" charset="-122"/>
              </a:rPr>
              <a:t>：</a:t>
            </a:r>
            <a:r>
              <a:rPr lang="zh-CN" altLang="en-US" sz="1800">
                <a:latin typeface="Microsoft YaHei" charset="-122"/>
                <a:ea typeface="Microsoft YaHei" charset="-122"/>
                <a:cs typeface="Microsoft YaHei" charset="-122"/>
              </a:rPr>
              <a:t>内核更新到</a:t>
            </a:r>
            <a:r>
              <a:rPr lang="en-US" altLang="zh-CN" sz="1800">
                <a:latin typeface="Microsoft YaHei" charset="-122"/>
                <a:ea typeface="Microsoft YaHei" charset="-122"/>
                <a:cs typeface="Microsoft YaHei" charset="-122"/>
              </a:rPr>
              <a:t>3.10.x</a:t>
            </a:r>
            <a:r>
              <a:rPr lang="zh-CN" altLang="en-US" sz="1800">
                <a:latin typeface="Microsoft YaHei" charset="-122"/>
                <a:ea typeface="Microsoft YaHei" charset="-122"/>
                <a:cs typeface="Microsoft YaHei" charset="-122"/>
              </a:rPr>
              <a:t>；支持</a:t>
            </a:r>
            <a:r>
              <a:rPr lang="en-US" altLang="zh-CN" sz="1800">
                <a:latin typeface="Microsoft YaHei" charset="-122"/>
                <a:ea typeface="Microsoft YaHei" charset="-122"/>
                <a:cs typeface="Microsoft YaHei" charset="-122"/>
              </a:rPr>
              <a:t>Docker</a:t>
            </a:r>
            <a:r>
              <a:rPr lang="zh-CN" altLang="en-US" sz="1800">
                <a:latin typeface="Microsoft YaHei" charset="-122"/>
                <a:ea typeface="Microsoft YaHei" charset="-122"/>
                <a:cs typeface="Microsoft YaHei" charset="-122"/>
              </a:rPr>
              <a:t>容器</a:t>
            </a:r>
            <a:r>
              <a:rPr lang="en-US" altLang="zh-CN" sz="1800">
                <a:latin typeface="Microsoft YaHei" charset="-122"/>
                <a:ea typeface="Microsoft YaHei" charset="-122"/>
                <a:cs typeface="Microsoft YaHei" charset="-122"/>
              </a:rPr>
              <a:t>;</a:t>
            </a:r>
            <a:r>
              <a:rPr lang="zh-CN" altLang="en-US" sz="1800">
                <a:latin typeface="Microsoft YaHei" charset="-122"/>
                <a:ea typeface="Microsoft YaHei" charset="-122"/>
                <a:cs typeface="Microsoft YaHei" charset="-122"/>
              </a:rPr>
              <a:t>支持</a:t>
            </a:r>
            <a:r>
              <a:rPr lang="en-US" altLang="zh-CN" sz="1800">
                <a:latin typeface="Microsoft YaHei" charset="-122"/>
                <a:ea typeface="Microsoft YaHei" charset="-122"/>
                <a:cs typeface="Microsoft YaHei" charset="-122"/>
              </a:rPr>
              <a:t>XFS</a:t>
            </a:r>
            <a:r>
              <a:rPr lang="zh-CN" altLang="en-US" sz="1800">
                <a:latin typeface="Microsoft YaHei" charset="-122"/>
                <a:ea typeface="Microsoft YaHei" charset="-122"/>
                <a:cs typeface="Microsoft YaHei" charset="-122"/>
              </a:rPr>
              <a:t>的</a:t>
            </a:r>
            <a:r>
              <a:rPr lang="en-US" altLang="zh-CN" sz="1800">
                <a:latin typeface="Microsoft YaHei" charset="-122"/>
                <a:ea typeface="Microsoft YaHei" charset="-122"/>
                <a:cs typeface="Microsoft YaHei" charset="-122"/>
              </a:rPr>
              <a:t>LVM</a:t>
            </a:r>
            <a:r>
              <a:rPr lang="zh-CN" altLang="en-US" sz="1800">
                <a:latin typeface="Microsoft YaHei" charset="-122"/>
                <a:ea typeface="Microsoft YaHei" charset="-122"/>
                <a:cs typeface="Microsoft YaHei" charset="-122"/>
              </a:rPr>
              <a:t>；服务器兼容性升级</a:t>
            </a:r>
            <a:r>
              <a:rPr lang="en-US" altLang="zh-CN" sz="1800">
                <a:latin typeface="Microsoft YaHei" charset="-122"/>
                <a:ea typeface="Microsoft YaHei" charset="-122"/>
                <a:cs typeface="Microsoft YaHei" charset="-122"/>
              </a:rPr>
              <a:t>;</a:t>
            </a:r>
          </a:p>
          <a:p>
            <a:pPr>
              <a:lnSpc>
                <a:spcPct val="100000"/>
              </a:lnSpc>
              <a:spcBef>
                <a:spcPct val="0"/>
              </a:spcBef>
              <a:buFontTx/>
              <a:buNone/>
            </a:pPr>
            <a:r>
              <a:rPr lang="zh-CN" altLang="en-US" sz="1800" b="1">
                <a:latin typeface="Microsoft YaHei" charset="-122"/>
                <a:ea typeface="Microsoft YaHei" charset="-122"/>
                <a:cs typeface="Microsoft YaHei" charset="-122"/>
              </a:rPr>
              <a:t>虚拟机沿用</a:t>
            </a:r>
            <a:r>
              <a:rPr lang="en-US" altLang="zh-CN" sz="1800" b="1">
                <a:latin typeface="Microsoft YaHei" charset="-122"/>
                <a:ea typeface="Microsoft YaHei" charset="-122"/>
                <a:cs typeface="Microsoft YaHei" charset="-122"/>
              </a:rPr>
              <a:t>Qemu-KVM:</a:t>
            </a:r>
            <a:r>
              <a:rPr lang="zh-CN" altLang="en-US" sz="1800" b="1">
                <a:latin typeface="Microsoft YaHei" charset="-122"/>
                <a:ea typeface="Microsoft YaHei" charset="-122"/>
                <a:cs typeface="Microsoft YaHei" charset="-122"/>
              </a:rPr>
              <a:t> </a:t>
            </a:r>
            <a:r>
              <a:rPr lang="zh-CN" altLang="en-US" sz="1800">
                <a:latin typeface="Microsoft YaHei" charset="-122"/>
                <a:ea typeface="Microsoft YaHei" charset="-122"/>
                <a:cs typeface="Microsoft YaHei" charset="-122"/>
              </a:rPr>
              <a:t>与现有</a:t>
            </a:r>
            <a:r>
              <a:rPr lang="en-US" altLang="zh-CN" sz="1800">
                <a:latin typeface="Microsoft YaHei" charset="-122"/>
                <a:ea typeface="Microsoft YaHei" charset="-122"/>
                <a:cs typeface="Microsoft YaHei" charset="-122"/>
              </a:rPr>
              <a:t>Proxmox</a:t>
            </a:r>
            <a:r>
              <a:rPr lang="zh-CN" altLang="en-US" sz="1800">
                <a:latin typeface="Microsoft YaHei" charset="-122"/>
                <a:ea typeface="Microsoft YaHei" charset="-122"/>
                <a:cs typeface="Microsoft YaHei" charset="-122"/>
              </a:rPr>
              <a:t>环境一致兼容，可平滑迁移</a:t>
            </a:r>
            <a:endParaRPr lang="en-US" altLang="zh-CN" sz="1800">
              <a:latin typeface="Microsoft YaHei" charset="-122"/>
              <a:ea typeface="Microsoft YaHei" charset="-122"/>
              <a:cs typeface="Microsoft YaHei" charset="-122"/>
            </a:endParaRPr>
          </a:p>
          <a:p>
            <a:pPr>
              <a:lnSpc>
                <a:spcPct val="100000"/>
              </a:lnSpc>
              <a:spcBef>
                <a:spcPct val="0"/>
              </a:spcBef>
              <a:buFontTx/>
              <a:buNone/>
            </a:pPr>
            <a:endParaRPr lang="en-US" altLang="zh-CN" sz="1800" b="1">
              <a:latin typeface="Microsoft YaHei" charset="-122"/>
              <a:ea typeface="Microsoft YaHei" charset="-122"/>
              <a:cs typeface="Microsoft YaHei" charset="-122"/>
            </a:endParaRPr>
          </a:p>
        </p:txBody>
      </p:sp>
      <p:sp>
        <p:nvSpPr>
          <p:cNvPr id="2" name="竖排标题 1">
            <a:extLst>
              <a:ext uri="{FF2B5EF4-FFF2-40B4-BE49-F238E27FC236}">
                <a16:creationId xmlns:a16="http://schemas.microsoft.com/office/drawing/2014/main" id="{016D56D4-A117-4CCA-99BA-3FB796DD23FD}"/>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chemeClr val="accent4"/>
                </a:solidFill>
              </a:rPr>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18" name="标题 1">
            <a:extLst>
              <a:ext uri="{FF2B5EF4-FFF2-40B4-BE49-F238E27FC236}">
                <a16:creationId xmlns:a16="http://schemas.microsoft.com/office/drawing/2014/main" id="{0051ADFB-6309-4E5C-9FF8-1F4890D716C7}"/>
              </a:ext>
            </a:extLst>
          </p:cNvPr>
          <p:cNvSpPr txBox="1"/>
          <p:nvPr/>
        </p:nvSpPr>
        <p:spPr>
          <a:xfrm>
            <a:off x="812787" y="365125"/>
            <a:ext cx="8046421" cy="495759"/>
          </a:xfrm>
          <a:prstGeom prst="rect">
            <a:avLst/>
          </a:prstGeom>
        </p:spPr>
        <p:txBody>
          <a:bodyPr/>
          <a:lstStyle/>
          <a:p>
            <a:pPr defTabSz="896315">
              <a:defRPr/>
            </a:pPr>
            <a:r>
              <a:rPr lang="zh-CN" altLang="en-US" sz="2823" b="1" kern="0" dirty="0">
                <a:solidFill>
                  <a:schemeClr val="accent2"/>
                </a:solidFill>
                <a:latin typeface="微软雅黑" panose="020B0503020204020204" pitchFamily="34" charset="-122"/>
                <a:ea typeface="微软雅黑" panose="020B0503020204020204" pitchFamily="34" charset="-122"/>
                <a:cs typeface="+mj-cs"/>
                <a:sym typeface="+mn-ea"/>
              </a:rPr>
              <a:t>组件介绍之计算组件</a:t>
            </a:r>
            <a:r>
              <a:rPr lang="en-US" altLang="zh-CN" sz="2823" b="1" kern="0" dirty="0">
                <a:solidFill>
                  <a:schemeClr val="accent2"/>
                </a:solidFill>
                <a:latin typeface="微软雅黑" panose="020B0503020204020204" pitchFamily="34" charset="-122"/>
                <a:ea typeface="微软雅黑" panose="020B0503020204020204" pitchFamily="34" charset="-122"/>
                <a:cs typeface="+mj-cs"/>
                <a:sym typeface="+mn-ea"/>
              </a:rPr>
              <a:t>Nova</a:t>
            </a:r>
          </a:p>
        </p:txBody>
      </p:sp>
    </p:spTree>
    <p:extLst>
      <p:ext uri="{BB962C8B-B14F-4D97-AF65-F5344CB8AC3E}">
        <p14:creationId xmlns:p14="http://schemas.microsoft.com/office/powerpoint/2010/main" val="1174370785"/>
      </p:ext>
    </p:extLst>
  </p:cSld>
  <p:clrMapOvr>
    <a:masterClrMapping/>
  </p:clrMapOvr>
  <p:transition spd="slow">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29" name="文本框 28">
            <a:extLst>
              <a:ext uri="{FF2B5EF4-FFF2-40B4-BE49-F238E27FC236}">
                <a16:creationId xmlns:a16="http://schemas.microsoft.com/office/drawing/2014/main" id="{0EEFA683-3E5A-4DF5-95A8-2340A97DA97F}"/>
              </a:ext>
            </a:extLst>
          </p:cNvPr>
          <p:cNvSpPr txBox="1"/>
          <p:nvPr/>
        </p:nvSpPr>
        <p:spPr>
          <a:xfrm>
            <a:off x="812787" y="1139940"/>
            <a:ext cx="679610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发展轨迹</a:t>
            </a:r>
          </a:p>
        </p:txBody>
      </p:sp>
      <p:pic>
        <p:nvPicPr>
          <p:cNvPr id="30" name="图片 29">
            <a:extLst>
              <a:ext uri="{FF2B5EF4-FFF2-40B4-BE49-F238E27FC236}">
                <a16:creationId xmlns:a16="http://schemas.microsoft.com/office/drawing/2014/main" id="{9206784F-083C-4A2C-9F28-E3A5B61844B8}"/>
              </a:ext>
            </a:extLst>
          </p:cNvPr>
          <p:cNvPicPr>
            <a:picLocks noChangeAspect="1"/>
          </p:cNvPicPr>
          <p:nvPr/>
        </p:nvPicPr>
        <p:blipFill>
          <a:blip r:embed="rId2"/>
          <a:stretch>
            <a:fillRect/>
          </a:stretch>
        </p:blipFill>
        <p:spPr>
          <a:xfrm>
            <a:off x="1018956" y="2499055"/>
            <a:ext cx="8240243" cy="2774010"/>
          </a:xfrm>
          <a:prstGeom prst="rect">
            <a:avLst/>
          </a:prstGeom>
        </p:spPr>
      </p:pic>
    </p:spTree>
    <p:extLst>
      <p:ext uri="{BB962C8B-B14F-4D97-AF65-F5344CB8AC3E}">
        <p14:creationId xmlns:p14="http://schemas.microsoft.com/office/powerpoint/2010/main" val="83480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ext Placeholder 6">
            <a:extLst>
              <a:ext uri="{FF2B5EF4-FFF2-40B4-BE49-F238E27FC236}">
                <a16:creationId xmlns:a16="http://schemas.microsoft.com/office/drawing/2014/main" id="{D40F07FC-7FD9-480A-95A7-85A2C0307709}"/>
              </a:ext>
            </a:extLst>
          </p:cNvPr>
          <p:cNvSpPr>
            <a:spLocks noGrp="1"/>
          </p:cNvSpPr>
          <p:nvPr/>
        </p:nvSpPr>
        <p:spPr>
          <a:xfrm>
            <a:off x="4302322" y="2670146"/>
            <a:ext cx="4614557" cy="2841654"/>
          </a:xfrm>
          <a:prstGeom prst="rect">
            <a:avLst/>
          </a:prstGeom>
          <a:noFill/>
          <a:ln w="9525">
            <a:noFill/>
            <a:miter lim="800000"/>
          </a:ln>
        </p:spPr>
        <p:txBody>
          <a:bodyPr vert="horz" wrap="square" lIns="89894" tIns="44947" rIns="89894" bIns="44947" numCol="1" anchor="t" anchorCtr="0" compatLnSpc="1">
            <a:noAutofit/>
          </a:bodyPr>
          <a:lstStyle>
            <a:lvl1pPr marL="382270" indent="-382270" algn="l" rtl="0" eaLnBrk="1" fontAlgn="base" hangingPunct="1">
              <a:spcBef>
                <a:spcPct val="20000"/>
              </a:spcBef>
              <a:spcAft>
                <a:spcPct val="0"/>
              </a:spcAft>
              <a:buChar char="•"/>
              <a:defRPr sz="3600">
                <a:solidFill>
                  <a:schemeClr val="tx1"/>
                </a:solidFill>
                <a:latin typeface="+mn-lt"/>
                <a:ea typeface="+mn-ea"/>
                <a:cs typeface="+mn-cs"/>
              </a:defRPr>
            </a:lvl1pPr>
            <a:lvl2pPr marL="828040" indent="-318135" algn="l" rtl="0" eaLnBrk="1" fontAlgn="base" hangingPunct="1">
              <a:spcBef>
                <a:spcPct val="20000"/>
              </a:spcBef>
              <a:spcAft>
                <a:spcPct val="0"/>
              </a:spcAft>
              <a:buChar char="–"/>
              <a:defRPr sz="3100">
                <a:solidFill>
                  <a:srgbClr val="000000"/>
                </a:solidFill>
                <a:latin typeface="+mn-lt"/>
                <a:ea typeface="+mn-ea"/>
              </a:defRPr>
            </a:lvl2pPr>
            <a:lvl3pPr marL="1273810" indent="-254635" algn="l" rtl="0" eaLnBrk="1" fontAlgn="base" hangingPunct="1">
              <a:spcBef>
                <a:spcPct val="20000"/>
              </a:spcBef>
              <a:spcAft>
                <a:spcPct val="0"/>
              </a:spcAft>
              <a:buChar char="•"/>
              <a:defRPr sz="2700">
                <a:solidFill>
                  <a:srgbClr val="000000"/>
                </a:solidFill>
                <a:latin typeface="+mn-lt"/>
                <a:ea typeface="+mn-ea"/>
              </a:defRPr>
            </a:lvl3pPr>
            <a:lvl4pPr marL="1783080" indent="-254635" algn="l" rtl="0" eaLnBrk="1" fontAlgn="base" hangingPunct="1">
              <a:spcBef>
                <a:spcPct val="20000"/>
              </a:spcBef>
              <a:spcAft>
                <a:spcPct val="0"/>
              </a:spcAft>
              <a:buChar char="–"/>
              <a:defRPr sz="2200">
                <a:solidFill>
                  <a:srgbClr val="000000"/>
                </a:solidFill>
                <a:latin typeface="+mn-lt"/>
                <a:ea typeface="+mn-ea"/>
              </a:defRPr>
            </a:lvl4pPr>
            <a:lvl5pPr marL="2292985" indent="-254635" algn="l" rtl="0" eaLnBrk="1" fontAlgn="base" hangingPunct="1">
              <a:spcBef>
                <a:spcPct val="20000"/>
              </a:spcBef>
              <a:spcAft>
                <a:spcPct val="0"/>
              </a:spcAft>
              <a:buChar char="»"/>
              <a:defRPr sz="2200">
                <a:solidFill>
                  <a:srgbClr val="000000"/>
                </a:solidFill>
                <a:latin typeface="+mn-lt"/>
                <a:ea typeface="+mn-ea"/>
              </a:defRPr>
            </a:lvl5pPr>
            <a:lvl6pPr marL="2802255" indent="-254635" algn="l" rtl="0" eaLnBrk="1" fontAlgn="base" hangingPunct="1">
              <a:spcBef>
                <a:spcPct val="20000"/>
              </a:spcBef>
              <a:spcAft>
                <a:spcPct val="0"/>
              </a:spcAft>
              <a:buChar char="»"/>
              <a:defRPr sz="2200">
                <a:solidFill>
                  <a:schemeClr val="tx1"/>
                </a:solidFill>
                <a:latin typeface="+mn-lt"/>
                <a:ea typeface="+mn-ea"/>
              </a:defRPr>
            </a:lvl6pPr>
            <a:lvl7pPr marL="3311525" indent="-254635" algn="l" rtl="0" eaLnBrk="1" fontAlgn="base" hangingPunct="1">
              <a:spcBef>
                <a:spcPct val="20000"/>
              </a:spcBef>
              <a:spcAft>
                <a:spcPct val="0"/>
              </a:spcAft>
              <a:buChar char="»"/>
              <a:defRPr sz="2200">
                <a:solidFill>
                  <a:schemeClr val="tx1"/>
                </a:solidFill>
                <a:latin typeface="+mn-lt"/>
                <a:ea typeface="+mn-ea"/>
              </a:defRPr>
            </a:lvl7pPr>
            <a:lvl8pPr marL="3821430" indent="-254635" algn="l" rtl="0" eaLnBrk="1" fontAlgn="base" hangingPunct="1">
              <a:spcBef>
                <a:spcPct val="20000"/>
              </a:spcBef>
              <a:spcAft>
                <a:spcPct val="0"/>
              </a:spcAft>
              <a:buChar char="»"/>
              <a:defRPr sz="2200">
                <a:solidFill>
                  <a:schemeClr val="tx1"/>
                </a:solidFill>
                <a:latin typeface="+mn-lt"/>
                <a:ea typeface="+mn-ea"/>
              </a:defRPr>
            </a:lvl8pPr>
            <a:lvl9pPr marL="4330700" indent="-254635" algn="l" rtl="0" eaLnBrk="1" fontAlgn="base" hangingPunct="1">
              <a:spcBef>
                <a:spcPct val="20000"/>
              </a:spcBef>
              <a:spcAft>
                <a:spcPct val="0"/>
              </a:spcAft>
              <a:buChar char="»"/>
              <a:defRPr sz="2200">
                <a:solidFill>
                  <a:schemeClr val="tx1"/>
                </a:solidFill>
                <a:latin typeface="+mn-lt"/>
                <a:ea typeface="+mn-ea"/>
              </a:defRPr>
            </a:lvl9pPr>
          </a:lstStyle>
          <a:p>
            <a:pPr marL="254890" indent="-254890">
              <a:spcAft>
                <a:spcPts val="1059"/>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网络服务</a:t>
            </a:r>
            <a:r>
              <a:rPr lang="en-US" sz="1600" dirty="0">
                <a:latin typeface="微软雅黑" panose="020B0503020204020204" pitchFamily="34" charset="-122"/>
                <a:ea typeface="微软雅黑" panose="020B0503020204020204" pitchFamily="34" charset="-122"/>
              </a:rPr>
              <a:t> (codenamed “Quantum</a:t>
            </a:r>
            <a:r>
              <a:rPr lang="en-US" altLang="zh-CN" sz="1600" dirty="0">
                <a:latin typeface="微软雅黑" panose="020B0503020204020204" pitchFamily="34" charset="-122"/>
                <a:ea typeface="微软雅黑" panose="020B0503020204020204" pitchFamily="34" charset="-122"/>
              </a:rPr>
              <a:t>/Neutron</a:t>
            </a:r>
            <a:r>
              <a:rPr lang="en-US"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提供在被管理设备之间的网络连接服务</a:t>
            </a:r>
            <a:r>
              <a:rPr lang="en-US" sz="1600" dirty="0">
                <a:latin typeface="微软雅黑" panose="020B0503020204020204" pitchFamily="34" charset="-122"/>
                <a:ea typeface="微软雅黑" panose="020B0503020204020204" pitchFamily="34" charset="-122"/>
              </a:rPr>
              <a:t> . </a:t>
            </a:r>
          </a:p>
          <a:p>
            <a:pPr marL="254890" indent="-254890">
              <a:spcAft>
                <a:spcPts val="1059"/>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允许用户自己创建自己的网络并</a:t>
            </a:r>
            <a:r>
              <a:rPr lang="en-US" altLang="zh-CN" sz="1600" dirty="0">
                <a:latin typeface="微软雅黑" panose="020B0503020204020204" pitchFamily="34" charset="-122"/>
                <a:ea typeface="微软雅黑" panose="020B0503020204020204" pitchFamily="34" charset="-122"/>
              </a:rPr>
              <a:t>attach</a:t>
            </a:r>
            <a:r>
              <a:rPr lang="zh-CN" altLang="en-US" sz="1600" dirty="0">
                <a:latin typeface="微软雅黑" panose="020B0503020204020204" pitchFamily="34" charset="-122"/>
                <a:ea typeface="微软雅黑" panose="020B0503020204020204" pitchFamily="34" charset="-122"/>
              </a:rPr>
              <a:t>端口使用</a:t>
            </a:r>
            <a:r>
              <a:rPr lang="en-US" sz="1600" dirty="0">
                <a:latin typeface="微软雅黑" panose="020B0503020204020204" pitchFamily="34" charset="-122"/>
                <a:ea typeface="微软雅黑" panose="020B0503020204020204" pitchFamily="34" charset="-122"/>
              </a:rPr>
              <a:t>. </a:t>
            </a:r>
          </a:p>
          <a:p>
            <a:pPr marL="254890" indent="-254890">
              <a:spcAft>
                <a:spcPts val="1059"/>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通过开发的</a:t>
            </a:r>
            <a:r>
              <a:rPr lang="en-US" sz="1600" dirty="0">
                <a:latin typeface="微软雅黑" panose="020B0503020204020204" pitchFamily="34" charset="-122"/>
                <a:ea typeface="微软雅黑" panose="020B0503020204020204" pitchFamily="34" charset="-122"/>
              </a:rPr>
              <a:t>Plugins</a:t>
            </a:r>
            <a:r>
              <a:rPr lang="zh-CN" altLang="en-US" sz="1600" dirty="0">
                <a:latin typeface="微软雅黑" panose="020B0503020204020204" pitchFamily="34" charset="-122"/>
                <a:ea typeface="微软雅黑" panose="020B0503020204020204" pitchFamily="34" charset="-122"/>
              </a:rPr>
              <a:t>支持</a:t>
            </a:r>
            <a:r>
              <a:rPr lang="en-US" sz="1600" dirty="0">
                <a:latin typeface="微软雅黑" panose="020B0503020204020204" pitchFamily="34" charset="-122"/>
                <a:ea typeface="微软雅黑" panose="020B0503020204020204" pitchFamily="34" charset="-122"/>
              </a:rPr>
              <a:t>SDN</a:t>
            </a:r>
            <a:r>
              <a:rPr lang="zh-CN" altLang="en-US" sz="1600" dirty="0">
                <a:latin typeface="微软雅黑" panose="020B0503020204020204" pitchFamily="34" charset="-122"/>
                <a:ea typeface="微软雅黑" panose="020B0503020204020204" pitchFamily="34" charset="-122"/>
              </a:rPr>
              <a:t>和</a:t>
            </a:r>
            <a:r>
              <a:rPr lang="en-US" sz="1600" dirty="0" err="1">
                <a:latin typeface="微软雅黑" panose="020B0503020204020204" pitchFamily="34" charset="-122"/>
                <a:ea typeface="微软雅黑" panose="020B0503020204020204" pitchFamily="34" charset="-122"/>
              </a:rPr>
              <a:t>OpenFlow</a:t>
            </a:r>
            <a:endParaRPr lang="en-US" sz="1600" dirty="0">
              <a:latin typeface="微软雅黑" panose="020B0503020204020204" pitchFamily="34" charset="-122"/>
              <a:ea typeface="微软雅黑" panose="020B0503020204020204" pitchFamily="34" charset="-122"/>
            </a:endParaRPr>
          </a:p>
          <a:p>
            <a:pPr marL="254890" indent="-254890">
              <a:spcAft>
                <a:spcPts val="1059"/>
              </a:spcAft>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用户自定义子网地址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私有网络</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公有网络以及</a:t>
            </a:r>
            <a:r>
              <a:rPr lang="en-US" altLang="zh-CN" sz="1600" dirty="0">
                <a:latin typeface="微软雅黑" panose="020B0503020204020204" pitchFamily="34" charset="-122"/>
                <a:ea typeface="微软雅黑" panose="020B0503020204020204" pitchFamily="34" charset="-122"/>
              </a:rPr>
              <a:t>Floating IP</a:t>
            </a:r>
            <a:r>
              <a:rPr lang="zh-CN" altLang="en-US" sz="1600" dirty="0">
                <a:latin typeface="微软雅黑" panose="020B0503020204020204" pitchFamily="34" charset="-122"/>
                <a:ea typeface="微软雅黑" panose="020B0503020204020204" pitchFamily="34" charset="-122"/>
              </a:rPr>
              <a:t>分配规则</a:t>
            </a:r>
            <a:endParaRPr lang="en-US" sz="1600" dirty="0">
              <a:latin typeface="微软雅黑" panose="020B0503020204020204" pitchFamily="34" charset="-122"/>
              <a:ea typeface="微软雅黑" panose="020B0503020204020204" pitchFamily="34" charset="-122"/>
            </a:endParaRPr>
          </a:p>
        </p:txBody>
      </p:sp>
      <p:sp>
        <p:nvSpPr>
          <p:cNvPr id="7" name="Title 1">
            <a:extLst>
              <a:ext uri="{FF2B5EF4-FFF2-40B4-BE49-F238E27FC236}">
                <a16:creationId xmlns:a16="http://schemas.microsoft.com/office/drawing/2014/main" id="{EF356D29-ECA6-4B14-94DD-7DF547E71B9A}"/>
              </a:ext>
            </a:extLst>
          </p:cNvPr>
          <p:cNvSpPr>
            <a:spLocks noGrp="1"/>
          </p:cNvSpPr>
          <p:nvPr/>
        </p:nvSpPr>
        <p:spPr>
          <a:xfrm>
            <a:off x="897219" y="1514240"/>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GB" altLang="zh-CN" sz="2000" dirty="0" err="1">
                <a:latin typeface="微软雅黑" panose="020B0503020204020204" pitchFamily="34" charset="-122"/>
                <a:ea typeface="微软雅黑" panose="020B0503020204020204" pitchFamily="34" charset="-122"/>
              </a:rPr>
              <a:t>OpenStack</a:t>
            </a:r>
            <a:r>
              <a:rPr lang="zh-CN" altLang="en-US" sz="2000" dirty="0">
                <a:latin typeface="微软雅黑" panose="020B0503020204020204" pitchFamily="34" charset="-122"/>
                <a:ea typeface="微软雅黑" panose="020B0503020204020204" pitchFamily="34" charset="-122"/>
              </a:rPr>
              <a:t>主要逻辑模块</a:t>
            </a:r>
            <a:r>
              <a:rPr lang="en-GB" sz="2000" dirty="0">
                <a:latin typeface="微软雅黑" panose="020B0503020204020204" pitchFamily="34" charset="-122"/>
                <a:ea typeface="微软雅黑" panose="020B0503020204020204" pitchFamily="34" charset="-122"/>
              </a:rPr>
              <a:t>–Quantum</a:t>
            </a:r>
            <a:r>
              <a:rPr lang="en-US" altLang="zh-CN" sz="2000" dirty="0">
                <a:latin typeface="微软雅黑" panose="020B0503020204020204" pitchFamily="34" charset="-122"/>
                <a:ea typeface="微软雅黑" panose="020B0503020204020204" pitchFamily="34" charset="-122"/>
              </a:rPr>
              <a:t>/Neutron</a:t>
            </a:r>
            <a:r>
              <a:rPr lang="zh-CN" altLang="en-US" sz="2000" dirty="0">
                <a:latin typeface="微软雅黑" panose="020B0503020204020204" pitchFamily="34" charset="-122"/>
                <a:ea typeface="微软雅黑" panose="020B0503020204020204" pitchFamily="34" charset="-122"/>
              </a:rPr>
              <a:t>网络服务</a:t>
            </a:r>
            <a:endParaRPr lang="en-US"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41FC2A56-3FCC-4460-B299-9EAC16D2E280}"/>
              </a:ext>
            </a:extLst>
          </p:cNvPr>
          <p:cNvPicPr>
            <a:picLocks noChangeAspect="1"/>
          </p:cNvPicPr>
          <p:nvPr/>
        </p:nvPicPr>
        <p:blipFill>
          <a:blip r:embed="rId2"/>
          <a:stretch>
            <a:fillRect/>
          </a:stretch>
        </p:blipFill>
        <p:spPr>
          <a:xfrm>
            <a:off x="1082433" y="2369590"/>
            <a:ext cx="3108437" cy="3385726"/>
          </a:xfrm>
          <a:prstGeom prst="rect">
            <a:avLst/>
          </a:prstGeom>
        </p:spPr>
      </p:pic>
    </p:spTree>
    <p:extLst>
      <p:ext uri="{BB962C8B-B14F-4D97-AF65-F5344CB8AC3E}">
        <p14:creationId xmlns:p14="http://schemas.microsoft.com/office/powerpoint/2010/main" val="876956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20B11659-7676-4E3D-98D9-CA149544106D}"/>
              </a:ext>
            </a:extLst>
          </p:cNvPr>
          <p:cNvSpPr>
            <a:spLocks noGrp="1"/>
          </p:cNvSpPr>
          <p:nvPr/>
        </p:nvSpPr>
        <p:spPr>
          <a:xfrm>
            <a:off x="990355" y="1065506"/>
            <a:ext cx="3285314"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Neutron</a:t>
            </a:r>
            <a:r>
              <a:rPr lang="zh-CN" altLang="en-US" sz="2000" dirty="0">
                <a:latin typeface="微软雅黑" panose="020B0503020204020204" pitchFamily="34" charset="-122"/>
                <a:ea typeface="微软雅黑" panose="020B0503020204020204" pitchFamily="34" charset="-122"/>
              </a:rPr>
              <a:t>服务模块层次</a:t>
            </a:r>
            <a:endParaRPr lang="en-US" sz="2000" dirty="0">
              <a:latin typeface="微软雅黑" panose="020B0503020204020204" pitchFamily="34" charset="-122"/>
              <a:ea typeface="微软雅黑" panose="020B0503020204020204" pitchFamily="34" charset="-122"/>
            </a:endParaRPr>
          </a:p>
        </p:txBody>
      </p:sp>
      <p:grpSp>
        <p:nvGrpSpPr>
          <p:cNvPr id="7" name="Group 10">
            <a:extLst>
              <a:ext uri="{FF2B5EF4-FFF2-40B4-BE49-F238E27FC236}">
                <a16:creationId xmlns:a16="http://schemas.microsoft.com/office/drawing/2014/main" id="{AAC5E2C8-5041-45FE-8956-44FF21DB0446}"/>
              </a:ext>
            </a:extLst>
          </p:cNvPr>
          <p:cNvGrpSpPr>
            <a:grpSpLocks noChangeAspect="1"/>
          </p:cNvGrpSpPr>
          <p:nvPr/>
        </p:nvGrpSpPr>
        <p:grpSpPr bwMode="auto">
          <a:xfrm>
            <a:off x="5316994" y="1821032"/>
            <a:ext cx="3938121" cy="978776"/>
            <a:chOff x="-3782" y="-6463"/>
            <a:chExt cx="10058" cy="3055"/>
          </a:xfrm>
        </p:grpSpPr>
        <p:sp>
          <p:nvSpPr>
            <p:cNvPr id="8" name="AutoShape 13">
              <a:extLst>
                <a:ext uri="{FF2B5EF4-FFF2-40B4-BE49-F238E27FC236}">
                  <a16:creationId xmlns:a16="http://schemas.microsoft.com/office/drawing/2014/main" id="{5F494B80-0E5C-401F-B13F-F24501A1C5F8}"/>
                </a:ext>
              </a:extLst>
            </p:cNvPr>
            <p:cNvSpPr>
              <a:spLocks noChangeAspect="1" noChangeArrowheads="1"/>
            </p:cNvSpPr>
            <p:nvPr/>
          </p:nvSpPr>
          <p:spPr bwMode="auto">
            <a:xfrm>
              <a:off x="-3782" y="-6013"/>
              <a:ext cx="3140" cy="1072"/>
            </a:xfrm>
            <a:prstGeom prst="can">
              <a:avLst>
                <a:gd name="adj" fmla="val 25000"/>
              </a:avLst>
            </a:prstGeom>
            <a:gradFill rotWithShape="1">
              <a:gsLst>
                <a:gs pos="0">
                  <a:srgbClr val="336699"/>
                </a:gs>
                <a:gs pos="100000">
                  <a:srgbClr val="003366"/>
                </a:gs>
              </a:gsLst>
              <a:lin ang="5400000" scaled="1"/>
            </a:gradFill>
            <a:ln w="8890">
              <a:solidFill>
                <a:schemeClr val="accent1"/>
              </a:solidFill>
              <a:round/>
            </a:ln>
          </p:spPr>
          <p:txBody>
            <a:bodyPr wrap="none" anchor="ctr"/>
            <a:lstStyle/>
            <a:p>
              <a:r>
                <a:rPr lang="en-US" altLang="zh-CN" sz="1165" dirty="0">
                  <a:solidFill>
                    <a:schemeClr val="bg1"/>
                  </a:solidFill>
                  <a:latin typeface="微软雅黑" panose="020B0503020204020204" pitchFamily="34" charset="-122"/>
                  <a:ea typeface="微软雅黑" panose="020B0503020204020204" pitchFamily="34" charset="-122"/>
                </a:rPr>
                <a:t>  </a:t>
              </a:r>
              <a:r>
                <a:rPr lang="en-US" altLang="zh-CN" sz="1165" b="1" dirty="0">
                  <a:solidFill>
                    <a:schemeClr val="bg1"/>
                  </a:solidFill>
                  <a:latin typeface="微软雅黑" panose="020B0503020204020204" pitchFamily="34" charset="-122"/>
                  <a:ea typeface="微软雅黑" panose="020B0503020204020204" pitchFamily="34" charset="-122"/>
                </a:rPr>
                <a:t>Neutron API</a:t>
              </a:r>
              <a:endParaRPr lang="zh-CN" altLang="en-US" sz="1165" b="1" dirty="0">
                <a:solidFill>
                  <a:schemeClr val="bg1"/>
                </a:solidFill>
                <a:latin typeface="微软雅黑" panose="020B0503020204020204" pitchFamily="34" charset="-122"/>
                <a:ea typeface="微软雅黑" panose="020B0503020204020204" pitchFamily="34" charset="-122"/>
              </a:endParaRPr>
            </a:p>
          </p:txBody>
        </p:sp>
        <p:sp>
          <p:nvSpPr>
            <p:cNvPr id="9" name="Rectangle 14">
              <a:extLst>
                <a:ext uri="{FF2B5EF4-FFF2-40B4-BE49-F238E27FC236}">
                  <a16:creationId xmlns:a16="http://schemas.microsoft.com/office/drawing/2014/main" id="{49B57AEE-2DEB-4B2E-9E70-21A3EC28FBF1}"/>
                </a:ext>
              </a:extLst>
            </p:cNvPr>
            <p:cNvSpPr>
              <a:spLocks noChangeAspect="1" noChangeArrowheads="1"/>
            </p:cNvSpPr>
            <p:nvPr/>
          </p:nvSpPr>
          <p:spPr bwMode="auto">
            <a:xfrm>
              <a:off x="-475" y="-6463"/>
              <a:ext cx="6751" cy="3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51253" indent="-151253">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提供</a:t>
              </a:r>
              <a:r>
                <a:rPr lang="en-US" altLang="zh-CN" sz="1600" dirty="0" err="1">
                  <a:latin typeface="微软雅黑" panose="020B0503020204020204" pitchFamily="34" charset="-122"/>
                  <a:ea typeface="微软雅黑" panose="020B0503020204020204" pitchFamily="34" charset="-122"/>
                </a:rPr>
                <a:t>Openstack</a:t>
              </a:r>
              <a:r>
                <a:rPr lang="zh-CN" altLang="en-US" sz="1600" dirty="0">
                  <a:latin typeface="微软雅黑" panose="020B0503020204020204" pitchFamily="34" charset="-122"/>
                  <a:ea typeface="微软雅黑" panose="020B0503020204020204" pitchFamily="34" charset="-122"/>
                </a:rPr>
                <a:t>其他服务或管理员及用户访问的接口</a:t>
              </a:r>
              <a:endParaRPr lang="zh-CN" altLang="zh-CN" sz="1600" dirty="0">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453E59C9-012C-41B7-B8D2-A58BA478BB69}"/>
              </a:ext>
            </a:extLst>
          </p:cNvPr>
          <p:cNvGrpSpPr/>
          <p:nvPr/>
        </p:nvGrpSpPr>
        <p:grpSpPr>
          <a:xfrm>
            <a:off x="5316994" y="3309274"/>
            <a:ext cx="4198722" cy="1544654"/>
            <a:chOff x="4641859" y="1957333"/>
            <a:chExt cx="4326294" cy="1591586"/>
          </a:xfrm>
        </p:grpSpPr>
        <p:sp>
          <p:nvSpPr>
            <p:cNvPr id="11" name="AutoShape 13">
              <a:extLst>
                <a:ext uri="{FF2B5EF4-FFF2-40B4-BE49-F238E27FC236}">
                  <a16:creationId xmlns:a16="http://schemas.microsoft.com/office/drawing/2014/main" id="{48B6F4A3-A3E3-40F4-A9D5-8BD39E61FB70}"/>
                </a:ext>
              </a:extLst>
            </p:cNvPr>
            <p:cNvSpPr>
              <a:spLocks noChangeAspect="1" noChangeArrowheads="1"/>
            </p:cNvSpPr>
            <p:nvPr/>
          </p:nvSpPr>
          <p:spPr bwMode="auto">
            <a:xfrm>
              <a:off x="4641859" y="2158954"/>
              <a:ext cx="1236530" cy="353888"/>
            </a:xfrm>
            <a:prstGeom prst="can">
              <a:avLst>
                <a:gd name="adj" fmla="val 25000"/>
              </a:avLst>
            </a:prstGeom>
            <a:gradFill rotWithShape="1">
              <a:gsLst>
                <a:gs pos="0">
                  <a:srgbClr val="336699"/>
                </a:gs>
                <a:gs pos="100000">
                  <a:srgbClr val="003366"/>
                </a:gs>
              </a:gsLst>
              <a:lin ang="5400000" scaled="1"/>
            </a:gradFill>
            <a:ln w="8890">
              <a:solidFill>
                <a:schemeClr val="accent1"/>
              </a:solidFill>
              <a:round/>
            </a:ln>
          </p:spPr>
          <p:txBody>
            <a:bodyPr wrap="none" anchor="ctr"/>
            <a:lstStyle/>
            <a:p>
              <a:r>
                <a:rPr lang="zh-CN" altLang="en-US" sz="1165" b="1" dirty="0">
                  <a:solidFill>
                    <a:schemeClr val="bg1"/>
                  </a:solidFill>
                  <a:latin typeface="微软雅黑" panose="020B0503020204020204" pitchFamily="34" charset="-122"/>
                  <a:ea typeface="微软雅黑" panose="020B0503020204020204" pitchFamily="34" charset="-122"/>
                </a:rPr>
                <a:t>    抽象层</a:t>
              </a:r>
            </a:p>
          </p:txBody>
        </p:sp>
        <p:sp>
          <p:nvSpPr>
            <p:cNvPr id="12" name="Rectangle 14">
              <a:extLst>
                <a:ext uri="{FF2B5EF4-FFF2-40B4-BE49-F238E27FC236}">
                  <a16:creationId xmlns:a16="http://schemas.microsoft.com/office/drawing/2014/main" id="{8C823646-5E1B-40A8-9A8A-9E3BE5C1E129}"/>
                </a:ext>
              </a:extLst>
            </p:cNvPr>
            <p:cNvSpPr>
              <a:spLocks noChangeAspect="1" noChangeArrowheads="1"/>
            </p:cNvSpPr>
            <p:nvPr/>
          </p:nvSpPr>
          <p:spPr bwMode="auto">
            <a:xfrm>
              <a:off x="5979651" y="1957333"/>
              <a:ext cx="2988502" cy="1591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51253" indent="-151253">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网络资源抽象化</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包括网络，子网，端口及路由。将底层各种各样的网络资源按照</a:t>
              </a:r>
              <a:r>
                <a:rPr lang="en-US" altLang="zh-CN" sz="1600" dirty="0" err="1">
                  <a:latin typeface="微软雅黑" panose="020B0503020204020204" pitchFamily="34" charset="-122"/>
                  <a:ea typeface="微软雅黑" panose="020B0503020204020204" pitchFamily="34" charset="-122"/>
                </a:rPr>
                <a:t>openstack</a:t>
              </a:r>
              <a:r>
                <a:rPr lang="zh-CN" altLang="en-US" sz="1600" dirty="0">
                  <a:latin typeface="微软雅黑" panose="020B0503020204020204" pitchFamily="34" charset="-122"/>
                  <a:ea typeface="微软雅黑" panose="020B0503020204020204" pitchFamily="34" charset="-122"/>
                </a:rPr>
                <a:t>定义的网络描述规则化</a:t>
              </a:r>
              <a:endParaRPr lang="zh-CN" altLang="zh-CN" sz="1600" dirty="0">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33CD46FE-8A6D-4126-B083-03C1DC4A504D}"/>
              </a:ext>
            </a:extLst>
          </p:cNvPr>
          <p:cNvGrpSpPr/>
          <p:nvPr/>
        </p:nvGrpSpPr>
        <p:grpSpPr>
          <a:xfrm>
            <a:off x="1346001" y="5003289"/>
            <a:ext cx="4204517" cy="1249188"/>
            <a:chOff x="4656991" y="3005558"/>
            <a:chExt cx="4332264" cy="1287142"/>
          </a:xfrm>
        </p:grpSpPr>
        <p:sp>
          <p:nvSpPr>
            <p:cNvPr id="14" name="AutoShape 13">
              <a:extLst>
                <a:ext uri="{FF2B5EF4-FFF2-40B4-BE49-F238E27FC236}">
                  <a16:creationId xmlns:a16="http://schemas.microsoft.com/office/drawing/2014/main" id="{BAB8677C-59EA-442A-BCA1-F90B5C3BA724}"/>
                </a:ext>
              </a:extLst>
            </p:cNvPr>
            <p:cNvSpPr>
              <a:spLocks noChangeAspect="1" noChangeArrowheads="1"/>
            </p:cNvSpPr>
            <p:nvPr/>
          </p:nvSpPr>
          <p:spPr bwMode="auto">
            <a:xfrm>
              <a:off x="4656991" y="3207179"/>
              <a:ext cx="1236530" cy="353888"/>
            </a:xfrm>
            <a:prstGeom prst="can">
              <a:avLst>
                <a:gd name="adj" fmla="val 25000"/>
              </a:avLst>
            </a:prstGeom>
            <a:gradFill rotWithShape="1">
              <a:gsLst>
                <a:gs pos="0">
                  <a:srgbClr val="336699"/>
                </a:gs>
                <a:gs pos="100000">
                  <a:srgbClr val="003366"/>
                </a:gs>
              </a:gsLst>
              <a:lin ang="5400000" scaled="1"/>
            </a:gradFill>
            <a:ln w="8890">
              <a:solidFill>
                <a:schemeClr val="accent1"/>
              </a:solidFill>
              <a:round/>
            </a:ln>
          </p:spPr>
          <p:txBody>
            <a:bodyPr wrap="none" anchor="ctr"/>
            <a:lstStyle/>
            <a:p>
              <a:r>
                <a:rPr lang="zh-CN" altLang="en-US" sz="1165" b="1" dirty="0">
                  <a:solidFill>
                    <a:schemeClr val="bg1"/>
                  </a:solidFill>
                  <a:latin typeface="微软雅黑" panose="020B0503020204020204" pitchFamily="34" charset="-122"/>
                  <a:ea typeface="微软雅黑" panose="020B0503020204020204" pitchFamily="34" charset="-122"/>
                </a:rPr>
                <a:t>    </a:t>
              </a:r>
              <a:r>
                <a:rPr lang="en-US" altLang="zh-CN" sz="1165" b="1" dirty="0">
                  <a:solidFill>
                    <a:schemeClr val="bg1"/>
                  </a:solidFill>
                  <a:latin typeface="微软雅黑" panose="020B0503020204020204" pitchFamily="34" charset="-122"/>
                  <a:ea typeface="微软雅黑" panose="020B0503020204020204" pitchFamily="34" charset="-122"/>
                </a:rPr>
                <a:t>Plug-in</a:t>
              </a:r>
              <a:endParaRPr lang="zh-CN" altLang="en-US" sz="1165" b="1" dirty="0">
                <a:solidFill>
                  <a:schemeClr val="bg1"/>
                </a:solidFill>
                <a:latin typeface="微软雅黑" panose="020B0503020204020204" pitchFamily="34" charset="-122"/>
                <a:ea typeface="微软雅黑" panose="020B0503020204020204" pitchFamily="34" charset="-122"/>
              </a:endParaRPr>
            </a:p>
          </p:txBody>
        </p:sp>
        <p:sp>
          <p:nvSpPr>
            <p:cNvPr id="15" name="Rectangle 14">
              <a:extLst>
                <a:ext uri="{FF2B5EF4-FFF2-40B4-BE49-F238E27FC236}">
                  <a16:creationId xmlns:a16="http://schemas.microsoft.com/office/drawing/2014/main" id="{F5DB367D-3942-4C3C-80F4-468C401CA353}"/>
                </a:ext>
              </a:extLst>
            </p:cNvPr>
            <p:cNvSpPr>
              <a:spLocks noChangeAspect="1" noChangeArrowheads="1"/>
            </p:cNvSpPr>
            <p:nvPr/>
          </p:nvSpPr>
          <p:spPr bwMode="auto">
            <a:xfrm>
              <a:off x="5981997" y="3005558"/>
              <a:ext cx="3007258" cy="1287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51253" indent="-151253">
                <a:lnSpc>
                  <a:spcPct val="120000"/>
                </a:lnSpc>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Plug-in</a:t>
              </a:r>
              <a:r>
                <a:rPr lang="zh-CN" altLang="en-US" sz="1600" dirty="0">
                  <a:latin typeface="微软雅黑" panose="020B0503020204020204" pitchFamily="34" charset="-122"/>
                  <a:ea typeface="微软雅黑" panose="020B0503020204020204" pitchFamily="34" charset="-122"/>
                </a:rPr>
                <a:t>方式可以整合更多的高级的功能以及与底层网络厂商的设备实现更好的集成</a:t>
              </a:r>
              <a:endParaRPr lang="zh-CN" altLang="zh-CN" sz="1600" dirty="0">
                <a:latin typeface="微软雅黑" panose="020B0503020204020204" pitchFamily="34" charset="-122"/>
                <a:ea typeface="微软雅黑" panose="020B0503020204020204" pitchFamily="34" charset="-122"/>
              </a:endParaRPr>
            </a:p>
          </p:txBody>
        </p:sp>
      </p:grpSp>
      <p:pic>
        <p:nvPicPr>
          <p:cNvPr id="16" name="图片 15">
            <a:extLst>
              <a:ext uri="{FF2B5EF4-FFF2-40B4-BE49-F238E27FC236}">
                <a16:creationId xmlns:a16="http://schemas.microsoft.com/office/drawing/2014/main" id="{26D00EFE-0B22-4735-AFE3-37E429B27A1B}"/>
              </a:ext>
            </a:extLst>
          </p:cNvPr>
          <p:cNvPicPr>
            <a:picLocks noChangeAspect="1"/>
          </p:cNvPicPr>
          <p:nvPr/>
        </p:nvPicPr>
        <p:blipFill>
          <a:blip r:embed="rId2"/>
          <a:stretch>
            <a:fillRect/>
          </a:stretch>
        </p:blipFill>
        <p:spPr>
          <a:xfrm>
            <a:off x="1254554" y="1617799"/>
            <a:ext cx="3108437" cy="3165216"/>
          </a:xfrm>
          <a:prstGeom prst="rect">
            <a:avLst/>
          </a:prstGeom>
        </p:spPr>
      </p:pic>
    </p:spTree>
    <p:extLst>
      <p:ext uri="{BB962C8B-B14F-4D97-AF65-F5344CB8AC3E}">
        <p14:creationId xmlns:p14="http://schemas.microsoft.com/office/powerpoint/2010/main" val="3582083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A9C02FF3-375D-490D-9B38-022F038B6E78}"/>
              </a:ext>
            </a:extLst>
          </p:cNvPr>
          <p:cNvSpPr>
            <a:spLocks noGrp="1"/>
          </p:cNvSpPr>
          <p:nvPr/>
        </p:nvSpPr>
        <p:spPr>
          <a:xfrm>
            <a:off x="812787" y="1067488"/>
            <a:ext cx="7877850"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sz="2000" dirty="0">
                <a:latin typeface="微软雅黑" panose="020B0503020204020204" pitchFamily="34" charset="-122"/>
                <a:ea typeface="微软雅黑" panose="020B0503020204020204" pitchFamily="34" charset="-122"/>
              </a:rPr>
              <a:t>Quantum/</a:t>
            </a:r>
            <a:r>
              <a:rPr lang="en-US" altLang="zh-CN" sz="2000" dirty="0">
                <a:latin typeface="微软雅黑" panose="020B0503020204020204" pitchFamily="34" charset="-122"/>
                <a:ea typeface="微软雅黑" panose="020B0503020204020204" pitchFamily="34" charset="-122"/>
              </a:rPr>
              <a:t>Neutron</a:t>
            </a:r>
            <a:r>
              <a:rPr lang="zh-CN" altLang="en-US" sz="2000" dirty="0">
                <a:latin typeface="微软雅黑" panose="020B0503020204020204" pitchFamily="34" charset="-122"/>
                <a:ea typeface="微软雅黑" panose="020B0503020204020204" pitchFamily="34" charset="-122"/>
              </a:rPr>
              <a:t> 的关键概念</a:t>
            </a:r>
            <a:endParaRPr lang="en-US" sz="2000" dirty="0">
              <a:latin typeface="微软雅黑" panose="020B0503020204020204" pitchFamily="34" charset="-122"/>
              <a:ea typeface="微软雅黑" panose="020B0503020204020204" pitchFamily="34" charset="-122"/>
            </a:endParaRPr>
          </a:p>
        </p:txBody>
      </p:sp>
      <p:sp>
        <p:nvSpPr>
          <p:cNvPr id="7" name="Content Placeholder 2">
            <a:extLst>
              <a:ext uri="{FF2B5EF4-FFF2-40B4-BE49-F238E27FC236}">
                <a16:creationId xmlns:a16="http://schemas.microsoft.com/office/drawing/2014/main" id="{B72F8BFF-CD2A-46C6-8E66-7BAE64B07260}"/>
              </a:ext>
            </a:extLst>
          </p:cNvPr>
          <p:cNvSpPr txBox="1"/>
          <p:nvPr/>
        </p:nvSpPr>
        <p:spPr>
          <a:xfrm>
            <a:off x="812787" y="2019681"/>
            <a:ext cx="8493532" cy="4592133"/>
          </a:xfrm>
          <a:prstGeom prst="rect">
            <a:avLst/>
          </a:prstGeom>
        </p:spPr>
        <p:txBody>
          <a:bodyPr vert="horz" lIns="97821" tIns="48910" rIns="97821" bIns="48910">
            <a:noAutofit/>
          </a:bodyPr>
          <a:lstStyle>
            <a:lvl1pPr marL="274320" indent="-274320" algn="l" rtl="0" eaLnBrk="1" latinLnBrk="0" hangingPunct="1">
              <a:spcBef>
                <a:spcPts val="600"/>
              </a:spcBef>
              <a:buClr>
                <a:schemeClr val="accent1"/>
              </a:buClr>
              <a:buSzPct val="76000"/>
              <a:buFont typeface="Wingdings 3" panose="05040102010807070707"/>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panose="05040102010807070707"/>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panose="05040102010807070707"/>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panose="05000000000000000000"/>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panose="05000000000000000000"/>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panose="05040102010807070707"/>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panose="05040102010807070707"/>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panose="05040102010807070707"/>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panose="05040102010807070707"/>
              <a:buChar char=""/>
              <a:defRPr kumimoji="0" lang="en-US" sz="1200" kern="1200" smtClean="0">
                <a:solidFill>
                  <a:schemeClr val="tx1"/>
                </a:solidFill>
                <a:latin typeface="+mn-lt"/>
                <a:ea typeface="+mn-ea"/>
                <a:cs typeface="+mn-cs"/>
              </a:defRPr>
            </a:lvl9pPr>
          </a:lstStyle>
          <a:p>
            <a:pPr algn="just">
              <a:lnSpc>
                <a:spcPct val="150000"/>
              </a:lnSpc>
              <a:buClrTx/>
              <a:buSzPct val="80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网络</a:t>
            </a:r>
            <a:r>
              <a:rPr lang="en-US" altLang="zh-CN" sz="1600" b="1" dirty="0">
                <a:latin typeface="微软雅黑" panose="020B0503020204020204" pitchFamily="34" charset="-122"/>
                <a:ea typeface="微软雅黑" panose="020B0503020204020204" pitchFamily="34" charset="-122"/>
              </a:rPr>
              <a:t>Network</a:t>
            </a:r>
          </a:p>
          <a:p>
            <a:pPr lvl="1"/>
            <a:r>
              <a:rPr lang="zh-CN" altLang="en-US" sz="1600" dirty="0">
                <a:latin typeface="微软雅黑" panose="020B0503020204020204" pitchFamily="34" charset="-122"/>
                <a:ea typeface="微软雅黑" panose="020B0503020204020204" pitchFamily="34" charset="-122"/>
              </a:rPr>
              <a:t>一个</a:t>
            </a:r>
            <a:r>
              <a:rPr lang="en-US" altLang="zh-CN" sz="1600" dirty="0">
                <a:latin typeface="微软雅黑" panose="020B0503020204020204" pitchFamily="34" charset="-122"/>
                <a:ea typeface="微软雅黑" panose="020B0503020204020204" pitchFamily="34" charset="-122"/>
              </a:rPr>
              <a:t>L2</a:t>
            </a:r>
            <a:r>
              <a:rPr lang="zh-CN" altLang="en-US" sz="1600" dirty="0">
                <a:latin typeface="微软雅黑" panose="020B0503020204020204" pitchFamily="34" charset="-122"/>
                <a:ea typeface="微软雅黑" panose="020B0503020204020204" pitchFamily="34" charset="-122"/>
              </a:rPr>
              <a:t>二层网络单元</a:t>
            </a:r>
            <a:r>
              <a:rPr lang="en-US" altLang="zh-CN" sz="1600" dirty="0">
                <a:latin typeface="微软雅黑" panose="020B0503020204020204" pitchFamily="34" charset="-122"/>
                <a:ea typeface="微软雅黑" panose="020B0503020204020204" pitchFamily="34" charset="-122"/>
              </a:rPr>
              <a:t> </a:t>
            </a:r>
          </a:p>
          <a:p>
            <a:pPr lvl="1"/>
            <a:r>
              <a:rPr lang="zh-CN" altLang="en-US" sz="1600" dirty="0">
                <a:latin typeface="微软雅黑" panose="020B0503020204020204" pitchFamily="34" charset="-122"/>
                <a:ea typeface="微软雅黑" panose="020B0503020204020204" pitchFamily="34" charset="-122"/>
              </a:rPr>
              <a:t>租户可通过</a:t>
            </a:r>
            <a:r>
              <a:rPr lang="en-US" altLang="zh-CN" sz="1600" dirty="0">
                <a:latin typeface="微软雅黑" panose="020B0503020204020204" pitchFamily="34" charset="-122"/>
                <a:ea typeface="微软雅黑" panose="020B0503020204020204" pitchFamily="34" charset="-122"/>
              </a:rPr>
              <a:t>Quantum/Neutron API </a:t>
            </a:r>
            <a:r>
              <a:rPr lang="zh-CN" altLang="en-US" sz="1600" dirty="0">
                <a:latin typeface="微软雅黑" panose="020B0503020204020204" pitchFamily="34" charset="-122"/>
                <a:ea typeface="微软雅黑" panose="020B0503020204020204" pitchFamily="34" charset="-122"/>
              </a:rPr>
              <a:t>创建自己的网络</a:t>
            </a:r>
            <a:endParaRPr lang="en-US" altLang="zh-CN" sz="1600" b="1" dirty="0">
              <a:latin typeface="微软雅黑" panose="020B0503020204020204" pitchFamily="34" charset="-122"/>
              <a:ea typeface="微软雅黑" panose="020B0503020204020204" pitchFamily="34" charset="-122"/>
            </a:endParaRPr>
          </a:p>
          <a:p>
            <a:pPr algn="just">
              <a:lnSpc>
                <a:spcPct val="150000"/>
              </a:lnSpc>
              <a:buClrTx/>
              <a:buSzPct val="80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子网</a:t>
            </a:r>
            <a:r>
              <a:rPr lang="en-US" altLang="zh-CN" sz="1600" b="1" dirty="0">
                <a:latin typeface="微软雅黑" panose="020B0503020204020204" pitchFamily="34" charset="-122"/>
                <a:ea typeface="微软雅黑" panose="020B0503020204020204" pitchFamily="34" charset="-122"/>
              </a:rPr>
              <a:t>Subnet</a:t>
            </a:r>
          </a:p>
          <a:p>
            <a:pPr lvl="1"/>
            <a:r>
              <a:rPr lang="zh-CN" altLang="en-US" sz="1600" dirty="0">
                <a:latin typeface="微软雅黑" panose="020B0503020204020204" pitchFamily="34" charset="-122"/>
                <a:ea typeface="微软雅黑" panose="020B0503020204020204" pitchFamily="34" charset="-122"/>
              </a:rPr>
              <a:t>一段</a:t>
            </a:r>
            <a:r>
              <a:rPr lang="en-US" altLang="zh-CN" sz="1600" dirty="0">
                <a:latin typeface="微软雅黑" panose="020B0503020204020204" pitchFamily="34" charset="-122"/>
                <a:ea typeface="微软雅黑" panose="020B0503020204020204" pitchFamily="34" charset="-122"/>
              </a:rPr>
              <a:t>IPV4/IPV6</a:t>
            </a:r>
            <a:r>
              <a:rPr lang="zh-CN" altLang="en-US" sz="1600" dirty="0">
                <a:latin typeface="微软雅黑" panose="020B0503020204020204" pitchFamily="34" charset="-122"/>
                <a:ea typeface="微软雅黑" panose="020B0503020204020204" pitchFamily="34" charset="-122"/>
              </a:rPr>
              <a:t>地址段</a:t>
            </a:r>
            <a:r>
              <a:rPr lang="en-US" altLang="zh-CN" sz="1600" dirty="0">
                <a:latin typeface="微软雅黑" panose="020B0503020204020204" pitchFamily="34" charset="-122"/>
                <a:ea typeface="微软雅黑" panose="020B0503020204020204" pitchFamily="34" charset="-122"/>
              </a:rPr>
              <a:t> </a:t>
            </a:r>
          </a:p>
          <a:p>
            <a:pPr lvl="1"/>
            <a:r>
              <a:rPr lang="zh-CN" altLang="en-US" sz="1600" dirty="0">
                <a:latin typeface="微软雅黑" panose="020B0503020204020204" pitchFamily="34" charset="-122"/>
                <a:ea typeface="微软雅黑" panose="020B0503020204020204" pitchFamily="34" charset="-122"/>
              </a:rPr>
              <a:t>为</a:t>
            </a:r>
            <a:r>
              <a:rPr lang="en-US" altLang="zh-CN" sz="1600" dirty="0">
                <a:latin typeface="微软雅黑" panose="020B0503020204020204" pitchFamily="34" charset="-122"/>
                <a:ea typeface="微软雅黑" panose="020B0503020204020204" pitchFamily="34" charset="-122"/>
              </a:rPr>
              <a:t>Instance</a:t>
            </a:r>
            <a:r>
              <a:rPr lang="zh-CN" altLang="en-US" sz="1600" dirty="0">
                <a:latin typeface="微软雅黑" panose="020B0503020204020204" pitchFamily="34" charset="-122"/>
                <a:ea typeface="微软雅黑" panose="020B0503020204020204" pitchFamily="34" charset="-122"/>
              </a:rPr>
              <a:t>提供私网或公网地址</a:t>
            </a:r>
            <a:r>
              <a:rPr lang="en-US" altLang="zh-CN" sz="1600" dirty="0">
                <a:latin typeface="微软雅黑" panose="020B0503020204020204" pitchFamily="34" charset="-122"/>
                <a:ea typeface="微软雅黑" panose="020B0503020204020204" pitchFamily="34" charset="-122"/>
              </a:rPr>
              <a:t> </a:t>
            </a:r>
          </a:p>
          <a:p>
            <a:pPr algn="just">
              <a:lnSpc>
                <a:spcPct val="150000"/>
              </a:lnSpc>
              <a:buClrTx/>
              <a:buSzPct val="80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路由器</a:t>
            </a:r>
            <a:r>
              <a:rPr lang="en-US" altLang="zh-CN" sz="1600" b="1" dirty="0">
                <a:latin typeface="微软雅黑" panose="020B0503020204020204" pitchFamily="34" charset="-122"/>
                <a:ea typeface="微软雅黑" panose="020B0503020204020204" pitchFamily="34" charset="-122"/>
              </a:rPr>
              <a:t>Router</a:t>
            </a:r>
          </a:p>
          <a:p>
            <a:pPr lvl="1"/>
            <a:r>
              <a:rPr lang="zh-CN" altLang="en-US" sz="1600" dirty="0">
                <a:latin typeface="微软雅黑" panose="020B0503020204020204" pitchFamily="34" charset="-122"/>
                <a:ea typeface="微软雅黑" panose="020B0503020204020204" pitchFamily="34" charset="-122"/>
              </a:rPr>
              <a:t>三层路由器</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为租户的</a:t>
            </a:r>
            <a:r>
              <a:rPr lang="en-US" altLang="zh-CN" sz="1600" dirty="0">
                <a:latin typeface="微软雅黑" panose="020B0503020204020204" pitchFamily="34" charset="-122"/>
                <a:ea typeface="微软雅黑" panose="020B0503020204020204" pitchFamily="34" charset="-122"/>
              </a:rPr>
              <a:t>Instance</a:t>
            </a:r>
            <a:r>
              <a:rPr lang="zh-CN" altLang="en-US" sz="1600" dirty="0">
                <a:latin typeface="微软雅黑" panose="020B0503020204020204" pitchFamily="34" charset="-122"/>
                <a:ea typeface="微软雅黑" panose="020B0503020204020204" pitchFamily="34" charset="-122"/>
              </a:rPr>
              <a:t>提供路由功能</a:t>
            </a:r>
            <a:r>
              <a:rPr lang="en-US" altLang="zh-CN" sz="1600" dirty="0">
                <a:latin typeface="微软雅黑" panose="020B0503020204020204" pitchFamily="34" charset="-122"/>
                <a:ea typeface="微软雅黑" panose="020B0503020204020204" pitchFamily="34" charset="-122"/>
              </a:rPr>
              <a:t> </a:t>
            </a:r>
          </a:p>
          <a:p>
            <a:pPr algn="just">
              <a:lnSpc>
                <a:spcPct val="150000"/>
              </a:lnSpc>
              <a:buClrTx/>
              <a:buSzPct val="80000"/>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端口</a:t>
            </a:r>
            <a:r>
              <a:rPr lang="en-US" sz="1600" b="1" dirty="0">
                <a:latin typeface="微软雅黑" panose="020B0503020204020204" pitchFamily="34" charset="-122"/>
                <a:ea typeface="微软雅黑" panose="020B0503020204020204" pitchFamily="34" charset="-122"/>
              </a:rPr>
              <a:t>Port</a:t>
            </a:r>
          </a:p>
          <a:p>
            <a:pPr lvl="1"/>
            <a:r>
              <a:rPr lang="zh-CN" altLang="en-US" sz="1600" dirty="0">
                <a:latin typeface="微软雅黑" panose="020B0503020204020204" pitchFamily="34" charset="-122"/>
                <a:ea typeface="微软雅黑" panose="020B0503020204020204" pitchFamily="34" charset="-122"/>
              </a:rPr>
              <a:t>虚拟交换机上的端口</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管理</a:t>
            </a:r>
            <a:r>
              <a:rPr lang="en-US" altLang="zh-CN" sz="1600" dirty="0">
                <a:latin typeface="微软雅黑" panose="020B0503020204020204" pitchFamily="34" charset="-122"/>
                <a:ea typeface="微软雅黑" panose="020B0503020204020204" pitchFamily="34" charset="-122"/>
              </a:rPr>
              <a:t>Instance</a:t>
            </a:r>
            <a:r>
              <a:rPr lang="zh-CN" altLang="en-US" sz="1600" dirty="0">
                <a:latin typeface="微软雅黑" panose="020B0503020204020204" pitchFamily="34" charset="-122"/>
                <a:ea typeface="微软雅黑" panose="020B0503020204020204" pitchFamily="34" charset="-122"/>
              </a:rPr>
              <a:t>的网卡</a:t>
            </a:r>
            <a:endParaRPr lang="en-US" altLang="zh-CN" sz="1600" dirty="0">
              <a:latin typeface="微软雅黑" panose="020B0503020204020204" pitchFamily="34" charset="-122"/>
              <a:ea typeface="微软雅黑" panose="020B0503020204020204" pitchFamily="34" charset="-122"/>
            </a:endParaRPr>
          </a:p>
          <a:p>
            <a:pPr marL="0" indent="0" algn="just">
              <a:lnSpc>
                <a:spcPct val="150000"/>
              </a:lnSpc>
              <a:buClrTx/>
              <a:buSzPct val="80000"/>
              <a:buNone/>
            </a:pPr>
            <a:endParaRPr lang="en-US" sz="1600" dirty="0">
              <a:latin typeface="微软雅黑" panose="020B0503020204020204" pitchFamily="34" charset="-122"/>
              <a:ea typeface="微软雅黑" panose="020B0503020204020204" pitchFamily="34" charset="-122"/>
            </a:endParaRPr>
          </a:p>
          <a:p>
            <a:pPr marL="0" indent="0" algn="just">
              <a:lnSpc>
                <a:spcPct val="150000"/>
              </a:lnSpc>
              <a:buClrTx/>
              <a:buSzPct val="80000"/>
              <a:buNone/>
            </a:pPr>
            <a:endParaRPr 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59614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7C7FC897-AC37-4222-8788-80E055A1F732}"/>
              </a:ext>
            </a:extLst>
          </p:cNvPr>
          <p:cNvSpPr>
            <a:spLocks noGrp="1"/>
          </p:cNvSpPr>
          <p:nvPr/>
        </p:nvSpPr>
        <p:spPr>
          <a:xfrm>
            <a:off x="812787" y="1065734"/>
            <a:ext cx="3336114"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zh-CN" altLang="en-US" sz="2000" dirty="0">
                <a:latin typeface="微软雅黑" panose="020B0503020204020204" pitchFamily="34" charset="-122"/>
                <a:ea typeface="微软雅黑" panose="020B0503020204020204" pitchFamily="34" charset="-122"/>
              </a:rPr>
              <a:t>简单网络架构及解释</a:t>
            </a:r>
            <a:endParaRPr lang="en-US" sz="2000" dirty="0">
              <a:latin typeface="微软雅黑" panose="020B0503020204020204" pitchFamily="34" charset="-122"/>
              <a:ea typeface="微软雅黑" panose="020B0503020204020204" pitchFamily="34" charset="-122"/>
            </a:endParaRPr>
          </a:p>
        </p:txBody>
      </p:sp>
      <p:pic>
        <p:nvPicPr>
          <p:cNvPr id="7" name="Picture 2">
            <a:extLst>
              <a:ext uri="{FF2B5EF4-FFF2-40B4-BE49-F238E27FC236}">
                <a16:creationId xmlns:a16="http://schemas.microsoft.com/office/drawing/2014/main" id="{7441A8C8-938B-4836-B28E-E9D374EF0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87" y="1833626"/>
            <a:ext cx="5539617" cy="4166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9">
            <a:extLst>
              <a:ext uri="{FF2B5EF4-FFF2-40B4-BE49-F238E27FC236}">
                <a16:creationId xmlns:a16="http://schemas.microsoft.com/office/drawing/2014/main" id="{83F91CF6-576C-47EC-BDE5-A1E9F5359366}"/>
              </a:ext>
            </a:extLst>
          </p:cNvPr>
          <p:cNvSpPr txBox="1"/>
          <p:nvPr/>
        </p:nvSpPr>
        <p:spPr>
          <a:xfrm>
            <a:off x="6534775" y="1833626"/>
            <a:ext cx="2860278" cy="3293209"/>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rPr>
              <a:t>网络描述：</a:t>
            </a:r>
            <a:endParaRPr lang="en-US" altLang="zh-CN" sz="1600" b="1" dirty="0">
              <a:latin typeface="微软雅黑" panose="020B0503020204020204" pitchFamily="34" charset="-122"/>
              <a:ea typeface="微软雅黑" panose="020B0503020204020204" pitchFamily="34" charset="-122"/>
            </a:endParaRPr>
          </a:p>
          <a:p>
            <a:pPr marL="151253" indent="-151253" fontAlgn="base">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管理网络：用于 </a:t>
            </a:r>
            <a:r>
              <a:rPr lang="en-US" altLang="zh-CN" sz="1600" dirty="0" err="1">
                <a:latin typeface="微软雅黑" panose="020B0503020204020204" pitchFamily="34" charset="-122"/>
                <a:ea typeface="微软雅黑" panose="020B0503020204020204" pitchFamily="34" charset="-122"/>
              </a:rPr>
              <a:t>OpenStack</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各组件之间的内部通信。</a:t>
            </a:r>
          </a:p>
          <a:p>
            <a:pPr marL="151253" indent="-151253" fontAlgn="base">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数据网络：用于云部署中虚拟数据之间的通信。</a:t>
            </a:r>
          </a:p>
          <a:p>
            <a:pPr marL="151253" indent="-151253" fontAlgn="base">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外部网络：公共网络，外部或 </a:t>
            </a:r>
            <a:r>
              <a:rPr lang="en-US" altLang="zh-CN" sz="1600" dirty="0">
                <a:latin typeface="微软雅黑" panose="020B0503020204020204" pitchFamily="34" charset="-122"/>
                <a:ea typeface="微软雅黑" panose="020B0503020204020204" pitchFamily="34" charset="-122"/>
              </a:rPr>
              <a:t>internet </a:t>
            </a:r>
            <a:r>
              <a:rPr lang="zh-CN" altLang="en-US" sz="1600" dirty="0">
                <a:latin typeface="微软雅黑" panose="020B0503020204020204" pitchFamily="34" charset="-122"/>
                <a:ea typeface="微软雅黑" panose="020B0503020204020204" pitchFamily="34" charset="-122"/>
              </a:rPr>
              <a:t>可以访问的网络。</a:t>
            </a:r>
          </a:p>
          <a:p>
            <a:pPr marL="151253" indent="-151253"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sym typeface="+mn-ea"/>
              </a:rPr>
              <a:t>API </a:t>
            </a:r>
            <a:r>
              <a:rPr lang="zh-CN" altLang="en-US" sz="1600" dirty="0">
                <a:latin typeface="微软雅黑" panose="020B0503020204020204" pitchFamily="34" charset="-122"/>
                <a:ea typeface="微软雅黑" panose="020B0503020204020204" pitchFamily="34" charset="-122"/>
                <a:sym typeface="+mn-ea"/>
              </a:rPr>
              <a:t>网络：暴露所有的 </a:t>
            </a:r>
            <a:r>
              <a:rPr lang="en-US" altLang="zh-CN" sz="1600" dirty="0" err="1">
                <a:latin typeface="微软雅黑" panose="020B0503020204020204" pitchFamily="34" charset="-122"/>
                <a:ea typeface="微软雅黑" panose="020B0503020204020204" pitchFamily="34" charset="-122"/>
                <a:sym typeface="+mn-ea"/>
              </a:rPr>
              <a:t>OpenStack</a:t>
            </a:r>
            <a:r>
              <a:rPr lang="en-US" altLang="zh-CN" sz="1600" dirty="0">
                <a:latin typeface="微软雅黑" panose="020B0503020204020204" pitchFamily="34" charset="-122"/>
                <a:ea typeface="微软雅黑" panose="020B0503020204020204" pitchFamily="34" charset="-122"/>
                <a:sym typeface="+mn-ea"/>
              </a:rPr>
              <a:t> APIs,</a:t>
            </a:r>
            <a:r>
              <a:rPr lang="zh-CN" altLang="en-US" sz="1600" dirty="0">
                <a:latin typeface="微软雅黑" panose="020B0503020204020204" pitchFamily="34" charset="-122"/>
                <a:ea typeface="微软雅黑" panose="020B0503020204020204" pitchFamily="34" charset="-122"/>
                <a:sym typeface="+mn-ea"/>
              </a:rPr>
              <a:t>包括 </a:t>
            </a:r>
            <a:r>
              <a:rPr lang="en-US" altLang="zh-CN" sz="1600" dirty="0" err="1">
                <a:latin typeface="微软雅黑" panose="020B0503020204020204" pitchFamily="34" charset="-122"/>
                <a:ea typeface="微软雅黑" panose="020B0503020204020204" pitchFamily="34" charset="-122"/>
                <a:sym typeface="+mn-ea"/>
              </a:rPr>
              <a:t>OpenStack</a:t>
            </a:r>
            <a:r>
              <a:rPr lang="en-US" altLang="zh-CN" sz="1600" dirty="0">
                <a:latin typeface="微软雅黑" panose="020B0503020204020204" pitchFamily="34" charset="-122"/>
                <a:ea typeface="微软雅黑" panose="020B0503020204020204" pitchFamily="34" charset="-122"/>
                <a:sym typeface="+mn-ea"/>
              </a:rPr>
              <a:t> </a:t>
            </a:r>
            <a:r>
              <a:rPr lang="zh-CN" altLang="en-US" sz="1600" dirty="0">
                <a:latin typeface="微软雅黑" panose="020B0503020204020204" pitchFamily="34" charset="-122"/>
                <a:ea typeface="微软雅黑" panose="020B0503020204020204" pitchFamily="34" charset="-122"/>
                <a:sym typeface="+mn-ea"/>
              </a:rPr>
              <a:t>网络</a:t>
            </a:r>
            <a:r>
              <a:rPr lang="en-US" altLang="zh-CN" sz="1600" dirty="0">
                <a:latin typeface="微软雅黑" panose="020B0503020204020204" pitchFamily="34" charset="-122"/>
                <a:ea typeface="微软雅黑" panose="020B0503020204020204" pitchFamily="34" charset="-122"/>
                <a:sym typeface="+mn-ea"/>
              </a:rPr>
              <a:t>API </a:t>
            </a:r>
            <a:r>
              <a:rPr lang="zh-CN" altLang="en-US" sz="1600" dirty="0">
                <a:latin typeface="微软雅黑" panose="020B0503020204020204" pitchFamily="34" charset="-122"/>
                <a:ea typeface="微软雅黑" panose="020B0503020204020204" pitchFamily="34" charset="-122"/>
                <a:sym typeface="+mn-ea"/>
              </a:rPr>
              <a:t>给租户</a:t>
            </a:r>
            <a:endParaRPr lang="zh-CN" altLang="en-US" sz="1600" dirty="0">
              <a:latin typeface="微软雅黑" panose="020B0503020204020204" pitchFamily="34" charset="-122"/>
              <a:ea typeface="微软雅黑" panose="020B0503020204020204" pitchFamily="34" charset="-122"/>
            </a:endParaRPr>
          </a:p>
          <a:p>
            <a:pPr fontAlgn="base"/>
            <a:endParaRPr lang="zh-CN" altLang="en-US" sz="1600" dirty="0">
              <a:latin typeface="微软雅黑" panose="020B0503020204020204" pitchFamily="34" charset="-122"/>
              <a:ea typeface="微软雅黑" panose="020B0503020204020204" pitchFamily="34" charset="-122"/>
            </a:endParaRPr>
          </a:p>
          <a:p>
            <a:pPr marL="151253" indent="-151253" fontAlgn="base">
              <a:buFont typeface="Wingdings" panose="05000000000000000000" pitchFamily="2" charset="2"/>
              <a:buChar char="l"/>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4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7C3DC223-2BA0-4E5E-8910-12628BBF409A}"/>
              </a:ext>
            </a:extLst>
          </p:cNvPr>
          <p:cNvSpPr>
            <a:spLocks noGrp="1"/>
          </p:cNvSpPr>
          <p:nvPr/>
        </p:nvSpPr>
        <p:spPr>
          <a:xfrm>
            <a:off x="812787" y="1089349"/>
            <a:ext cx="5765813"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sz="2000" dirty="0">
                <a:latin typeface="微软雅黑" panose="020B0503020204020204" pitchFamily="34" charset="-122"/>
                <a:ea typeface="微软雅黑" panose="020B0503020204020204" pitchFamily="34" charset="-122"/>
              </a:rPr>
              <a:t>Neutron </a:t>
            </a:r>
            <a:r>
              <a:rPr sz="2000" dirty="0" err="1">
                <a:latin typeface="微软雅黑" panose="020B0503020204020204" pitchFamily="34" charset="-122"/>
                <a:ea typeface="微软雅黑" panose="020B0503020204020204" pitchFamily="34" charset="-122"/>
              </a:rPr>
              <a:t>如何支持多种</a:t>
            </a:r>
            <a:r>
              <a:rPr sz="2000" dirty="0">
                <a:latin typeface="微软雅黑" panose="020B0503020204020204" pitchFamily="34" charset="-122"/>
                <a:ea typeface="微软雅黑" panose="020B0503020204020204" pitchFamily="34" charset="-122"/>
              </a:rPr>
              <a:t> network provider</a:t>
            </a:r>
          </a:p>
        </p:txBody>
      </p:sp>
      <p:pic>
        <p:nvPicPr>
          <p:cNvPr id="7" name="图片 6">
            <a:extLst>
              <a:ext uri="{FF2B5EF4-FFF2-40B4-BE49-F238E27FC236}">
                <a16:creationId xmlns:a16="http://schemas.microsoft.com/office/drawing/2014/main" id="{2EBEC0E5-81DA-4E09-97B1-E3CD23D3E109}"/>
              </a:ext>
            </a:extLst>
          </p:cNvPr>
          <p:cNvPicPr>
            <a:picLocks noChangeAspect="1"/>
          </p:cNvPicPr>
          <p:nvPr/>
        </p:nvPicPr>
        <p:blipFill>
          <a:blip r:embed="rId2"/>
          <a:stretch>
            <a:fillRect/>
          </a:stretch>
        </p:blipFill>
        <p:spPr>
          <a:xfrm>
            <a:off x="812787" y="1786973"/>
            <a:ext cx="3108437" cy="3385726"/>
          </a:xfrm>
          <a:prstGeom prst="rect">
            <a:avLst/>
          </a:prstGeom>
        </p:spPr>
      </p:pic>
      <p:pic>
        <p:nvPicPr>
          <p:cNvPr id="8" name="图片 7">
            <a:extLst>
              <a:ext uri="{FF2B5EF4-FFF2-40B4-BE49-F238E27FC236}">
                <a16:creationId xmlns:a16="http://schemas.microsoft.com/office/drawing/2014/main" id="{5217CDDF-4275-43D8-9113-8AFD38F1F7F7}"/>
              </a:ext>
            </a:extLst>
          </p:cNvPr>
          <p:cNvPicPr>
            <a:picLocks noChangeAspect="1"/>
          </p:cNvPicPr>
          <p:nvPr/>
        </p:nvPicPr>
        <p:blipFill>
          <a:blip r:embed="rId3"/>
          <a:stretch>
            <a:fillRect/>
          </a:stretch>
        </p:blipFill>
        <p:spPr>
          <a:xfrm>
            <a:off x="5542683" y="1786973"/>
            <a:ext cx="3108437" cy="3385726"/>
          </a:xfrm>
          <a:prstGeom prst="rect">
            <a:avLst/>
          </a:prstGeom>
        </p:spPr>
      </p:pic>
      <p:sp>
        <p:nvSpPr>
          <p:cNvPr id="9" name="文本框 8">
            <a:extLst>
              <a:ext uri="{FF2B5EF4-FFF2-40B4-BE49-F238E27FC236}">
                <a16:creationId xmlns:a16="http://schemas.microsoft.com/office/drawing/2014/main" id="{76AFD0B5-51EC-4BFE-A504-D8927D879199}"/>
              </a:ext>
            </a:extLst>
          </p:cNvPr>
          <p:cNvSpPr txBox="1"/>
          <p:nvPr/>
        </p:nvSpPr>
        <p:spPr>
          <a:xfrm>
            <a:off x="812787" y="5562342"/>
            <a:ext cx="6884048" cy="584775"/>
          </a:xfrm>
          <a:prstGeom prst="rect">
            <a:avLst/>
          </a:prstGeom>
          <a:noFill/>
        </p:spPr>
        <p:txBody>
          <a:bodyPr wrap="square" rtlCol="0" anchor="t">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Neutron 可以通过开发不同的 plugin 和 agent 支持不同的网络技术。这是一种相当开放的架构。</a:t>
            </a:r>
          </a:p>
        </p:txBody>
      </p:sp>
    </p:spTree>
    <p:extLst>
      <p:ext uri="{BB962C8B-B14F-4D97-AF65-F5344CB8AC3E}">
        <p14:creationId xmlns:p14="http://schemas.microsoft.com/office/powerpoint/2010/main" val="739119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710B21C-0BFC-48AA-99EA-8824FE87635B}"/>
              </a:ext>
            </a:extLst>
          </p:cNvPr>
          <p:cNvSpPr>
            <a:spLocks noGrp="1"/>
          </p:cNvSpPr>
          <p:nvPr>
            <p:ph type="title"/>
          </p:nvPr>
        </p:nvSpPr>
        <p:spPr/>
        <p:txBody>
          <a:bodyPr/>
          <a:lstStyle/>
          <a:p>
            <a:r>
              <a:rPr lang="en-US" altLang="zh-CN" dirty="0"/>
              <a:t>1 OpenStack</a:t>
            </a:r>
            <a:r>
              <a:rPr lang="zh-CN" altLang="en-US" dirty="0"/>
              <a:t>简介</a:t>
            </a:r>
          </a:p>
        </p:txBody>
      </p:sp>
      <p:sp>
        <p:nvSpPr>
          <p:cNvPr id="6" name="内容占位符 5">
            <a:extLst>
              <a:ext uri="{FF2B5EF4-FFF2-40B4-BE49-F238E27FC236}">
                <a16:creationId xmlns:a16="http://schemas.microsoft.com/office/drawing/2014/main" id="{528E2718-E08C-4F18-B2F6-E61DA7BDE8F9}"/>
              </a:ext>
            </a:extLst>
          </p:cNvPr>
          <p:cNvSpPr>
            <a:spLocks noGrp="1"/>
          </p:cNvSpPr>
          <p:nvPr>
            <p:ph idx="1"/>
          </p:nvPr>
        </p:nvSpPr>
        <p:spPr>
          <a:xfrm>
            <a:off x="838201" y="1825625"/>
            <a:ext cx="10515599" cy="4351338"/>
          </a:xfrm>
        </p:spPr>
        <p:txBody>
          <a:bodyPr>
            <a:normAutofit/>
          </a:bodyPr>
          <a:lstStyle/>
          <a:p>
            <a:r>
              <a:rPr lang="en-US" altLang="zh-CN" dirty="0"/>
              <a:t>OpenStack</a:t>
            </a:r>
            <a:r>
              <a:rPr lang="zh-CN" altLang="en-US" dirty="0"/>
              <a:t>是由</a:t>
            </a:r>
            <a:r>
              <a:rPr lang="en-US" altLang="zh-CN" dirty="0"/>
              <a:t>Rackspace(</a:t>
            </a:r>
            <a:r>
              <a:rPr lang="en-US" altLang="zh-CN" dirty="0">
                <a:solidFill>
                  <a:srgbClr val="0070C0"/>
                </a:solidFill>
              </a:rPr>
              <a:t>swift</a:t>
            </a:r>
            <a:r>
              <a:rPr lang="en-US" altLang="zh-CN" dirty="0"/>
              <a:t>)</a:t>
            </a:r>
            <a:r>
              <a:rPr lang="zh-CN" altLang="en-US" dirty="0"/>
              <a:t>和</a:t>
            </a:r>
            <a:r>
              <a:rPr lang="en-US" altLang="zh-CN" dirty="0"/>
              <a:t>NASA(</a:t>
            </a:r>
            <a:r>
              <a:rPr lang="en-US" altLang="zh-CN" dirty="0">
                <a:solidFill>
                  <a:srgbClr val="0070C0"/>
                </a:solidFill>
              </a:rPr>
              <a:t>nova</a:t>
            </a:r>
            <a:r>
              <a:rPr lang="en-US" altLang="zh-CN" dirty="0"/>
              <a:t>)</a:t>
            </a:r>
            <a:r>
              <a:rPr lang="zh-CN" altLang="en-US" dirty="0"/>
              <a:t>共同开发的云计算平台，帮助服务商和企业内部实现类似于</a:t>
            </a:r>
            <a:r>
              <a:rPr lang="en-US" altLang="zh-CN" dirty="0"/>
              <a:t>Amazon EC2</a:t>
            </a:r>
            <a:r>
              <a:rPr lang="zh-CN" altLang="en-US" dirty="0"/>
              <a:t>和</a:t>
            </a:r>
            <a:r>
              <a:rPr lang="en-US" altLang="zh-CN" dirty="0"/>
              <a:t>S3</a:t>
            </a:r>
            <a:r>
              <a:rPr lang="zh-CN" altLang="en-US" dirty="0"/>
              <a:t>的云基础架构服务</a:t>
            </a:r>
            <a:r>
              <a:rPr lang="en-US" altLang="zh-CN" dirty="0"/>
              <a:t>(IaaS)</a:t>
            </a:r>
            <a:r>
              <a:rPr lang="zh-CN" altLang="en-US" dirty="0"/>
              <a:t>。</a:t>
            </a:r>
          </a:p>
          <a:p>
            <a:r>
              <a:rPr lang="zh-CN" altLang="en-US" dirty="0"/>
              <a:t>用</a:t>
            </a:r>
            <a:r>
              <a:rPr lang="en-US" altLang="zh-CN" dirty="0"/>
              <a:t>Python</a:t>
            </a:r>
            <a:r>
              <a:rPr lang="zh-CN" altLang="en-US" dirty="0"/>
              <a:t>语言编写</a:t>
            </a:r>
          </a:p>
          <a:p>
            <a:r>
              <a:rPr lang="zh-CN" altLang="en-US" dirty="0"/>
              <a:t>融合开源项目，减少代码开发</a:t>
            </a:r>
            <a:endParaRPr lang="en-US" altLang="zh-CN" dirty="0"/>
          </a:p>
          <a:p>
            <a:r>
              <a:rPr lang="en-US" altLang="zh-CN" b="1" dirty="0">
                <a:solidFill>
                  <a:srgbClr val="0070C0"/>
                </a:solidFill>
              </a:rPr>
              <a:t>OpenStack </a:t>
            </a:r>
            <a:r>
              <a:rPr lang="zh-CN" altLang="en-US" b="1" dirty="0">
                <a:solidFill>
                  <a:srgbClr val="0070C0"/>
                </a:solidFill>
              </a:rPr>
              <a:t>是一个云平台管理的项目，它不是一个软件，主要参考亚马逊 </a:t>
            </a:r>
            <a:r>
              <a:rPr lang="en-US" altLang="zh-CN" b="1" dirty="0">
                <a:solidFill>
                  <a:srgbClr val="0070C0"/>
                </a:solidFill>
              </a:rPr>
              <a:t>AWS</a:t>
            </a:r>
            <a:r>
              <a:rPr lang="zh-CN" altLang="en-US" b="1" dirty="0">
                <a:solidFill>
                  <a:srgbClr val="0070C0"/>
                </a:solidFill>
              </a:rPr>
              <a:t>，由很多其他开源软件整合而成的。</a:t>
            </a:r>
          </a:p>
          <a:p>
            <a:endParaRPr lang="zh-CN" altLang="en-US" dirty="0"/>
          </a:p>
        </p:txBody>
      </p:sp>
      <p:pic>
        <p:nvPicPr>
          <p:cNvPr id="5" name="Picture 2" descr="http://www.yunsd.net/wp-content/uploads/2011/10/OpenStack.jpeg"/>
          <p:cNvPicPr>
            <a:picLocks noChangeAspect="1"/>
          </p:cNvPicPr>
          <p:nvPr/>
        </p:nvPicPr>
        <p:blipFill>
          <a:blip r:embed="rId3"/>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318285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9" name="Title 1">
            <a:extLst>
              <a:ext uri="{FF2B5EF4-FFF2-40B4-BE49-F238E27FC236}">
                <a16:creationId xmlns:a16="http://schemas.microsoft.com/office/drawing/2014/main" id="{EDA5D70B-E8E7-45EF-AF95-DA880AA19E3B}"/>
              </a:ext>
            </a:extLst>
          </p:cNvPr>
          <p:cNvSpPr>
            <a:spLocks noGrp="1"/>
          </p:cNvSpPr>
          <p:nvPr/>
        </p:nvSpPr>
        <p:spPr>
          <a:xfrm>
            <a:off x="812788" y="1090906"/>
            <a:ext cx="4614346"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sz="1600" dirty="0">
                <a:latin typeface="微软雅黑" panose="020B0503020204020204" pitchFamily="34" charset="-122"/>
                <a:ea typeface="微软雅黑" panose="020B0503020204020204" pitchFamily="34" charset="-122"/>
              </a:rPr>
              <a:t>Neutron </a:t>
            </a:r>
            <a:r>
              <a:rPr sz="1600" dirty="0" err="1">
                <a:latin typeface="微软雅黑" panose="020B0503020204020204" pitchFamily="34" charset="-122"/>
                <a:ea typeface="微软雅黑" panose="020B0503020204020204" pitchFamily="34" charset="-122"/>
              </a:rPr>
              <a:t>如何支持多种</a:t>
            </a:r>
            <a:r>
              <a:rPr sz="1600" dirty="0">
                <a:latin typeface="微软雅黑" panose="020B0503020204020204" pitchFamily="34" charset="-122"/>
                <a:ea typeface="微软雅黑" panose="020B0503020204020204" pitchFamily="34" charset="-122"/>
              </a:rPr>
              <a:t> network provider</a:t>
            </a:r>
          </a:p>
        </p:txBody>
      </p:sp>
      <p:pic>
        <p:nvPicPr>
          <p:cNvPr id="10" name="图片 9">
            <a:extLst>
              <a:ext uri="{FF2B5EF4-FFF2-40B4-BE49-F238E27FC236}">
                <a16:creationId xmlns:a16="http://schemas.microsoft.com/office/drawing/2014/main" id="{4FF9EB93-6830-48B0-AE9F-01E23606C334}"/>
              </a:ext>
            </a:extLst>
          </p:cNvPr>
          <p:cNvPicPr>
            <a:picLocks noChangeAspect="1"/>
          </p:cNvPicPr>
          <p:nvPr/>
        </p:nvPicPr>
        <p:blipFill>
          <a:blip r:embed="rId2"/>
          <a:stretch>
            <a:fillRect/>
          </a:stretch>
        </p:blipFill>
        <p:spPr>
          <a:xfrm>
            <a:off x="812787" y="1577466"/>
            <a:ext cx="3882606" cy="2380204"/>
          </a:xfrm>
          <a:prstGeom prst="rect">
            <a:avLst/>
          </a:prstGeom>
        </p:spPr>
      </p:pic>
      <p:pic>
        <p:nvPicPr>
          <p:cNvPr id="11" name="图片 10">
            <a:extLst>
              <a:ext uri="{FF2B5EF4-FFF2-40B4-BE49-F238E27FC236}">
                <a16:creationId xmlns:a16="http://schemas.microsoft.com/office/drawing/2014/main" id="{0B556B5A-A357-45C0-9867-704711D09E77}"/>
              </a:ext>
            </a:extLst>
          </p:cNvPr>
          <p:cNvPicPr>
            <a:picLocks noChangeAspect="1"/>
          </p:cNvPicPr>
          <p:nvPr/>
        </p:nvPicPr>
        <p:blipFill>
          <a:blip r:embed="rId3"/>
          <a:stretch>
            <a:fillRect/>
          </a:stretch>
        </p:blipFill>
        <p:spPr>
          <a:xfrm>
            <a:off x="5269304" y="1577466"/>
            <a:ext cx="4372203" cy="2380204"/>
          </a:xfrm>
          <a:prstGeom prst="rect">
            <a:avLst/>
          </a:prstGeom>
        </p:spPr>
      </p:pic>
      <p:pic>
        <p:nvPicPr>
          <p:cNvPr id="12" name="图片 11">
            <a:extLst>
              <a:ext uri="{FF2B5EF4-FFF2-40B4-BE49-F238E27FC236}">
                <a16:creationId xmlns:a16="http://schemas.microsoft.com/office/drawing/2014/main" id="{7A3FDB4B-7A01-49A0-8589-8657AD87B02B}"/>
              </a:ext>
            </a:extLst>
          </p:cNvPr>
          <p:cNvPicPr>
            <a:picLocks noChangeAspect="1"/>
          </p:cNvPicPr>
          <p:nvPr/>
        </p:nvPicPr>
        <p:blipFill>
          <a:blip r:embed="rId4"/>
          <a:stretch>
            <a:fillRect/>
          </a:stretch>
        </p:blipFill>
        <p:spPr>
          <a:xfrm>
            <a:off x="2971448" y="4067185"/>
            <a:ext cx="4377244" cy="2426698"/>
          </a:xfrm>
          <a:prstGeom prst="rect">
            <a:avLst/>
          </a:prstGeom>
        </p:spPr>
      </p:pic>
    </p:spTree>
    <p:extLst>
      <p:ext uri="{BB962C8B-B14F-4D97-AF65-F5344CB8AC3E}">
        <p14:creationId xmlns:p14="http://schemas.microsoft.com/office/powerpoint/2010/main" val="1137792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FE92C9C5-B82F-46D7-8694-F60ECC25DBCA}"/>
              </a:ext>
            </a:extLst>
          </p:cNvPr>
          <p:cNvSpPr>
            <a:spLocks noGrp="1"/>
          </p:cNvSpPr>
          <p:nvPr/>
        </p:nvSpPr>
        <p:spPr>
          <a:xfrm>
            <a:off x="812787" y="1009804"/>
            <a:ext cx="5791213"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sz="2000" dirty="0">
                <a:latin typeface="微软雅黑" panose="020B0503020204020204" pitchFamily="34" charset="-122"/>
                <a:ea typeface="微软雅黑" panose="020B0503020204020204" pitchFamily="34" charset="-122"/>
              </a:rPr>
              <a:t>Neutron </a:t>
            </a:r>
            <a:r>
              <a:rPr sz="2000" dirty="0" err="1">
                <a:latin typeface="微软雅黑" panose="020B0503020204020204" pitchFamily="34" charset="-122"/>
                <a:ea typeface="微软雅黑" panose="020B0503020204020204" pitchFamily="34" charset="-122"/>
              </a:rPr>
              <a:t>如何支持多种</a:t>
            </a:r>
            <a:r>
              <a:rPr sz="2000" dirty="0">
                <a:latin typeface="微软雅黑" panose="020B0503020204020204" pitchFamily="34" charset="-122"/>
                <a:ea typeface="微软雅黑" panose="020B0503020204020204" pitchFamily="34" charset="-122"/>
              </a:rPr>
              <a:t> network provider</a:t>
            </a:r>
          </a:p>
        </p:txBody>
      </p:sp>
      <p:pic>
        <p:nvPicPr>
          <p:cNvPr id="7" name="图片 6">
            <a:extLst>
              <a:ext uri="{FF2B5EF4-FFF2-40B4-BE49-F238E27FC236}">
                <a16:creationId xmlns:a16="http://schemas.microsoft.com/office/drawing/2014/main" id="{BD353F21-3E8A-44B5-B6E4-2EA432E0519A}"/>
              </a:ext>
            </a:extLst>
          </p:cNvPr>
          <p:cNvPicPr>
            <a:picLocks noChangeAspect="1"/>
          </p:cNvPicPr>
          <p:nvPr/>
        </p:nvPicPr>
        <p:blipFill>
          <a:blip r:embed="rId2"/>
          <a:stretch>
            <a:fillRect/>
          </a:stretch>
        </p:blipFill>
        <p:spPr>
          <a:xfrm>
            <a:off x="1940194" y="1672558"/>
            <a:ext cx="6469515" cy="4504405"/>
          </a:xfrm>
          <a:prstGeom prst="rect">
            <a:avLst/>
          </a:prstGeom>
        </p:spPr>
      </p:pic>
    </p:spTree>
    <p:extLst>
      <p:ext uri="{BB962C8B-B14F-4D97-AF65-F5344CB8AC3E}">
        <p14:creationId xmlns:p14="http://schemas.microsoft.com/office/powerpoint/2010/main" val="3635497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8" name="矩形 7">
            <a:extLst>
              <a:ext uri="{FF2B5EF4-FFF2-40B4-BE49-F238E27FC236}">
                <a16:creationId xmlns:a16="http://schemas.microsoft.com/office/drawing/2014/main" id="{B9C86440-B2A3-4217-BEE1-03E93D650EF1}"/>
              </a:ext>
            </a:extLst>
          </p:cNvPr>
          <p:cNvSpPr/>
          <p:nvPr/>
        </p:nvSpPr>
        <p:spPr>
          <a:xfrm>
            <a:off x="3052894" y="3759992"/>
            <a:ext cx="2751054" cy="1323439"/>
          </a:xfrm>
          <a:prstGeom prst="rect">
            <a:avLst/>
          </a:prstGeom>
        </p:spPr>
        <p:txBody>
          <a:bodyPr wrap="square">
            <a:spAutoFit/>
          </a:bodyPr>
          <a:lstStyle/>
          <a:p>
            <a:pPr marL="252089" indent="-252089"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Local</a:t>
            </a:r>
            <a:r>
              <a:rPr lang="zh-CN" altLang="en-US" sz="1600" dirty="0">
                <a:latin typeface="微软雅黑" panose="020B0503020204020204" pitchFamily="34" charset="-122"/>
                <a:ea typeface="微软雅黑" panose="020B0503020204020204" pitchFamily="34" charset="-122"/>
              </a:rPr>
              <a:t>模式</a:t>
            </a:r>
          </a:p>
          <a:p>
            <a:pPr marL="252089" indent="-252089"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Flat </a:t>
            </a:r>
            <a:r>
              <a:rPr lang="zh-CN" altLang="en-US" sz="1600" dirty="0">
                <a:latin typeface="微软雅黑" panose="020B0503020204020204" pitchFamily="34" charset="-122"/>
                <a:ea typeface="微软雅黑" panose="020B0503020204020204" pitchFamily="34" charset="-122"/>
              </a:rPr>
              <a:t>模式</a:t>
            </a:r>
          </a:p>
          <a:p>
            <a:pPr marL="252089" indent="-252089"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VLAN</a:t>
            </a:r>
            <a:r>
              <a:rPr lang="zh-CN" altLang="en-US" sz="1600" dirty="0">
                <a:latin typeface="微软雅黑" panose="020B0503020204020204" pitchFamily="34" charset="-122"/>
                <a:ea typeface="微软雅黑" panose="020B0503020204020204" pitchFamily="34" charset="-122"/>
              </a:rPr>
              <a:t>模式</a:t>
            </a:r>
          </a:p>
          <a:p>
            <a:pPr marL="252089" indent="-252089"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sym typeface="+mn-ea"/>
              </a:rPr>
              <a:t>VXLAN </a:t>
            </a:r>
            <a:r>
              <a:rPr lang="zh-CN" altLang="en-US" sz="1600" dirty="0">
                <a:latin typeface="微软雅黑" panose="020B0503020204020204" pitchFamily="34" charset="-122"/>
                <a:ea typeface="微软雅黑" panose="020B0503020204020204" pitchFamily="34" charset="-122"/>
                <a:sym typeface="+mn-ea"/>
              </a:rPr>
              <a:t>模式</a:t>
            </a:r>
            <a:endParaRPr lang="en-US" altLang="zh-CN" sz="1600" dirty="0">
              <a:latin typeface="微软雅黑" panose="020B0503020204020204" pitchFamily="34" charset="-122"/>
              <a:ea typeface="微软雅黑" panose="020B0503020204020204" pitchFamily="34" charset="-122"/>
            </a:endParaRPr>
          </a:p>
          <a:p>
            <a:pPr marL="252089" indent="-252089" fontAlgn="base">
              <a:buFont typeface="Wingdings" panose="05000000000000000000" pitchFamily="2" charset="2"/>
              <a:buChar char="l"/>
            </a:pPr>
            <a:r>
              <a:rPr lang="en-US" altLang="zh-CN" sz="1600" dirty="0">
                <a:latin typeface="微软雅黑" panose="020B0503020204020204" pitchFamily="34" charset="-122"/>
                <a:ea typeface="微软雅黑" panose="020B0503020204020204" pitchFamily="34" charset="-122"/>
              </a:rPr>
              <a:t>GRE</a:t>
            </a:r>
            <a:r>
              <a:rPr lang="zh-CN" altLang="en-US" sz="1600" dirty="0">
                <a:latin typeface="微软雅黑" panose="020B0503020204020204" pitchFamily="34" charset="-122"/>
                <a:ea typeface="微软雅黑" panose="020B0503020204020204" pitchFamily="34" charset="-122"/>
              </a:rPr>
              <a:t>模式</a:t>
            </a:r>
            <a:endParaRPr lang="zh-CN" altLang="en-US" sz="1600"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D358EE1-CA91-4218-A189-43B81720FC8E}"/>
              </a:ext>
            </a:extLst>
          </p:cNvPr>
          <p:cNvSpPr/>
          <p:nvPr/>
        </p:nvSpPr>
        <p:spPr>
          <a:xfrm>
            <a:off x="2960250" y="2130236"/>
            <a:ext cx="4644251" cy="1077218"/>
          </a:xfrm>
          <a:prstGeom prst="rect">
            <a:avLst/>
          </a:prstGeom>
        </p:spPr>
        <p:txBody>
          <a:bodyPr wrap="square">
            <a:spAutoFit/>
          </a:bodyPr>
          <a:lstStyle/>
          <a:p>
            <a:pPr marL="252089" indent="-252089" fontAlgn="base">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固定</a:t>
            </a:r>
            <a:r>
              <a:rPr lang="en-US" altLang="zh-CN" sz="1600" dirty="0">
                <a:latin typeface="微软雅黑" panose="020B0503020204020204" pitchFamily="34" charset="-122"/>
                <a:ea typeface="微软雅黑" panose="020B0503020204020204" pitchFamily="34" charset="-122"/>
              </a:rPr>
              <a:t>IP(Fixed-IP)</a:t>
            </a:r>
            <a:r>
              <a:rPr lang="zh-CN" altLang="en-US" sz="1600" dirty="0">
                <a:latin typeface="微软雅黑" panose="020B0503020204020204" pitchFamily="34" charset="-122"/>
                <a:ea typeface="微软雅黑" panose="020B0503020204020204" pitchFamily="34" charset="-122"/>
              </a:rPr>
              <a:t>：分配给虚拟机实例使用</a:t>
            </a:r>
            <a:endParaRPr lang="en-US" altLang="zh-CN" sz="1600" dirty="0">
              <a:latin typeface="微软雅黑" panose="020B0503020204020204" pitchFamily="34" charset="-122"/>
              <a:ea typeface="微软雅黑" panose="020B0503020204020204" pitchFamily="34" charset="-122"/>
            </a:endParaRPr>
          </a:p>
          <a:p>
            <a:pPr marL="252089" indent="-252089" fontAlgn="base">
              <a:buFont typeface="Wingdings" panose="05000000000000000000" pitchFamily="2" charset="2"/>
              <a:buChar char="l"/>
            </a:pPr>
            <a:r>
              <a:rPr lang="zh-CN" altLang="en-US" sz="1600" dirty="0">
                <a:latin typeface="微软雅黑" panose="020B0503020204020204" pitchFamily="34" charset="-122"/>
                <a:ea typeface="微软雅黑" panose="020B0503020204020204" pitchFamily="34" charset="-122"/>
              </a:rPr>
              <a:t>浮动</a:t>
            </a:r>
            <a:r>
              <a:rPr lang="en-US" altLang="zh-CN" sz="1600" dirty="0">
                <a:latin typeface="微软雅黑" panose="020B0503020204020204" pitchFamily="34" charset="-122"/>
                <a:ea typeface="微软雅黑" panose="020B0503020204020204" pitchFamily="34" charset="-122"/>
              </a:rPr>
              <a:t>IP(Floating IP)</a:t>
            </a:r>
            <a:r>
              <a:rPr lang="zh-CN" altLang="en-US" sz="1600" dirty="0">
                <a:latin typeface="微软雅黑" panose="020B0503020204020204" pitchFamily="34" charset="-122"/>
                <a:ea typeface="微软雅黑" panose="020B0503020204020204" pitchFamily="34" charset="-122"/>
              </a:rPr>
              <a:t>：分配给虚拟机实例的外网地址</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通过</a:t>
            </a:r>
            <a:r>
              <a:rPr lang="en-US" altLang="zh-CN" sz="1600" dirty="0">
                <a:latin typeface="微软雅黑" panose="020B0503020204020204" pitchFamily="34" charset="-122"/>
                <a:ea typeface="微软雅黑" panose="020B0503020204020204" pitchFamily="34" charset="-122"/>
              </a:rPr>
              <a:t>NAT</a:t>
            </a:r>
            <a:r>
              <a:rPr lang="zh-CN" altLang="en-US" sz="1600" dirty="0">
                <a:latin typeface="微软雅黑" panose="020B0503020204020204" pitchFamily="34" charset="-122"/>
                <a:ea typeface="微软雅黑" panose="020B0503020204020204" pitchFamily="34" charset="-122"/>
              </a:rPr>
              <a:t>方式实现。</a:t>
            </a:r>
          </a:p>
          <a:p>
            <a:pPr fontAlgn="base"/>
            <a:endParaRPr lang="zh-CN" altLang="en-US" sz="1600" b="1" dirty="0">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E1D3135E-4344-417D-A480-F81B23D8B95A}"/>
              </a:ext>
            </a:extLst>
          </p:cNvPr>
          <p:cNvGrpSpPr/>
          <p:nvPr/>
        </p:nvGrpSpPr>
        <p:grpSpPr>
          <a:xfrm>
            <a:off x="1890776" y="1853966"/>
            <a:ext cx="1127689" cy="1110562"/>
            <a:chOff x="469900" y="2294926"/>
            <a:chExt cx="1161952" cy="1144305"/>
          </a:xfrm>
        </p:grpSpPr>
        <p:pic>
          <p:nvPicPr>
            <p:cNvPr id="12" name="Picture 10" descr="未标题-1_06">
              <a:extLst>
                <a:ext uri="{FF2B5EF4-FFF2-40B4-BE49-F238E27FC236}">
                  <a16:creationId xmlns:a16="http://schemas.microsoft.com/office/drawing/2014/main" id="{B07F8434-DF4C-4A4B-A87B-C467B1A59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2294926"/>
              <a:ext cx="1161952" cy="1144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4">
              <a:extLst>
                <a:ext uri="{FF2B5EF4-FFF2-40B4-BE49-F238E27FC236}">
                  <a16:creationId xmlns:a16="http://schemas.microsoft.com/office/drawing/2014/main" id="{E4865643-DC10-4220-A263-11B634EEA556}"/>
                </a:ext>
              </a:extLst>
            </p:cNvPr>
            <p:cNvSpPr txBox="1"/>
            <p:nvPr/>
          </p:nvSpPr>
          <p:spPr>
            <a:xfrm>
              <a:off x="626012" y="2686171"/>
              <a:ext cx="998806" cy="602543"/>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两种</a:t>
              </a:r>
              <a:r>
                <a:rPr lang="en-US" altLang="zh-CN" sz="1600" b="1" dirty="0">
                  <a:solidFill>
                    <a:schemeClr val="bg1"/>
                  </a:solidFill>
                  <a:latin typeface="微软雅黑" panose="020B0503020204020204" pitchFamily="34" charset="-122"/>
                  <a:ea typeface="微软雅黑" panose="020B0503020204020204" pitchFamily="34" charset="-122"/>
                </a:rPr>
                <a:t>IP</a:t>
              </a:r>
            </a:p>
            <a:p>
              <a:endParaRPr lang="zh-CN" altLang="en-US" sz="1600" dirty="0">
                <a:latin typeface="微软雅黑" panose="020B0503020204020204" pitchFamily="34" charset="-122"/>
                <a:ea typeface="微软雅黑" panose="020B0503020204020204" pitchFamily="34" charset="-122"/>
              </a:endParaRPr>
            </a:p>
          </p:txBody>
        </p:sp>
      </p:grpSp>
      <p:grpSp>
        <p:nvGrpSpPr>
          <p:cNvPr id="14" name="组合 13">
            <a:extLst>
              <a:ext uri="{FF2B5EF4-FFF2-40B4-BE49-F238E27FC236}">
                <a16:creationId xmlns:a16="http://schemas.microsoft.com/office/drawing/2014/main" id="{98D80407-24E6-4232-8768-CDCE9B3193B9}"/>
              </a:ext>
            </a:extLst>
          </p:cNvPr>
          <p:cNvGrpSpPr/>
          <p:nvPr/>
        </p:nvGrpSpPr>
        <p:grpSpPr>
          <a:xfrm>
            <a:off x="1890775" y="3644124"/>
            <a:ext cx="1162119" cy="1145178"/>
            <a:chOff x="239151" y="2793555"/>
            <a:chExt cx="1197428" cy="1179973"/>
          </a:xfrm>
        </p:grpSpPr>
        <p:pic>
          <p:nvPicPr>
            <p:cNvPr id="15" name="Picture 9" descr="未标题-1_03">
              <a:extLst>
                <a:ext uri="{FF2B5EF4-FFF2-40B4-BE49-F238E27FC236}">
                  <a16:creationId xmlns:a16="http://schemas.microsoft.com/office/drawing/2014/main" id="{6AC5936E-1817-44E1-8CD1-FE78E25CAE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151" y="2793555"/>
              <a:ext cx="1197428" cy="1179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3">
              <a:extLst>
                <a:ext uri="{FF2B5EF4-FFF2-40B4-BE49-F238E27FC236}">
                  <a16:creationId xmlns:a16="http://schemas.microsoft.com/office/drawing/2014/main" id="{9DC741AB-9763-4997-9DC4-7A1A314373A8}"/>
                </a:ext>
              </a:extLst>
            </p:cNvPr>
            <p:cNvSpPr txBox="1"/>
            <p:nvPr/>
          </p:nvSpPr>
          <p:spPr>
            <a:xfrm>
              <a:off x="303333" y="3174554"/>
              <a:ext cx="1112325" cy="356769"/>
            </a:xfrm>
            <a:prstGeom prst="rect">
              <a:avLst/>
            </a:prstGeom>
            <a:noFill/>
          </p:spPr>
          <p:txBody>
            <a:bodyPr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五种模式</a:t>
              </a:r>
            </a:p>
          </p:txBody>
        </p:sp>
      </p:grpSp>
    </p:spTree>
    <p:extLst>
      <p:ext uri="{BB962C8B-B14F-4D97-AF65-F5344CB8AC3E}">
        <p14:creationId xmlns:p14="http://schemas.microsoft.com/office/powerpoint/2010/main" val="2892516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8B32AE35-38CE-48AA-A068-ECAD59300F5E}"/>
              </a:ext>
            </a:extLst>
          </p:cNvPr>
          <p:cNvSpPr>
            <a:spLocks noGrp="1"/>
          </p:cNvSpPr>
          <p:nvPr/>
        </p:nvSpPr>
        <p:spPr>
          <a:xfrm>
            <a:off x="812787" y="1041734"/>
            <a:ext cx="4851413"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OpenStack Neutron</a:t>
            </a:r>
            <a:r>
              <a:rPr lang="zh-CN" altLang="en-US" sz="2000" dirty="0">
                <a:latin typeface="微软雅黑" panose="020B0503020204020204" pitchFamily="34" charset="-122"/>
                <a:ea typeface="微软雅黑" panose="020B0503020204020204" pitchFamily="34" charset="-122"/>
              </a:rPr>
              <a:t>相关网络概念</a:t>
            </a:r>
          </a:p>
        </p:txBody>
      </p:sp>
      <p:sp>
        <p:nvSpPr>
          <p:cNvPr id="7" name="矩形 6">
            <a:extLst>
              <a:ext uri="{FF2B5EF4-FFF2-40B4-BE49-F238E27FC236}">
                <a16:creationId xmlns:a16="http://schemas.microsoft.com/office/drawing/2014/main" id="{42002A91-A383-4F97-972B-DA8B8DC31DC6}"/>
              </a:ext>
            </a:extLst>
          </p:cNvPr>
          <p:cNvSpPr/>
          <p:nvPr/>
        </p:nvSpPr>
        <p:spPr>
          <a:xfrm>
            <a:off x="812787" y="2405450"/>
            <a:ext cx="7850358" cy="1077218"/>
          </a:xfrm>
          <a:prstGeom prst="rect">
            <a:avLst/>
          </a:prstGeom>
        </p:spPr>
        <p:txBody>
          <a:bodyPr wrap="square">
            <a:spAutoFit/>
          </a:bodyPr>
          <a:lstStyle/>
          <a:p>
            <a:r>
              <a:rPr lang="en-US"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bridge：网桥，Linux 中用于表示一个能连接不同网络设备的虚拟设备，linux 中传统实现的网桥类似一个 hub 设备，而 ovs 管理的网桥一般类似交换机。</a:t>
            </a:r>
          </a:p>
          <a:p>
            <a:endParaRPr lang="en-US" sz="1600" dirty="0">
              <a:latin typeface="微软雅黑" panose="020B0503020204020204" pitchFamily="34" charset="-122"/>
              <a:ea typeface="微软雅黑" panose="020B0503020204020204" pitchFamily="34" charset="-122"/>
            </a:endParaRPr>
          </a:p>
          <a:p>
            <a:r>
              <a:rPr lang="en-US"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TAP 设备：模拟一个二层的网络设备，可以接受和发送二层网包。</a:t>
            </a:r>
          </a:p>
        </p:txBody>
      </p:sp>
    </p:spTree>
    <p:extLst>
      <p:ext uri="{BB962C8B-B14F-4D97-AF65-F5344CB8AC3E}">
        <p14:creationId xmlns:p14="http://schemas.microsoft.com/office/powerpoint/2010/main" val="20082675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9BD88D4E-3744-43FA-A767-B2844213F36C}"/>
              </a:ext>
            </a:extLst>
          </p:cNvPr>
          <p:cNvSpPr>
            <a:spLocks noGrp="1"/>
          </p:cNvSpPr>
          <p:nvPr/>
        </p:nvSpPr>
        <p:spPr>
          <a:xfrm>
            <a:off x="812787" y="1024721"/>
            <a:ext cx="2159013"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Local</a:t>
            </a:r>
            <a:r>
              <a:rPr lang="zh-CN" altLang="en-US" sz="2000" dirty="0">
                <a:latin typeface="微软雅黑" panose="020B0503020204020204" pitchFamily="34" charset="-122"/>
                <a:ea typeface="微软雅黑" panose="020B0503020204020204" pitchFamily="34" charset="-122"/>
              </a:rPr>
              <a:t>模式</a:t>
            </a:r>
          </a:p>
        </p:txBody>
      </p:sp>
      <p:sp>
        <p:nvSpPr>
          <p:cNvPr id="7" name="矩形 6">
            <a:extLst>
              <a:ext uri="{FF2B5EF4-FFF2-40B4-BE49-F238E27FC236}">
                <a16:creationId xmlns:a16="http://schemas.microsoft.com/office/drawing/2014/main" id="{8EAEB57A-313B-466C-86A1-E707E56B21A2}"/>
              </a:ext>
            </a:extLst>
          </p:cNvPr>
          <p:cNvSpPr/>
          <p:nvPr/>
        </p:nvSpPr>
        <p:spPr>
          <a:xfrm>
            <a:off x="812787" y="2394092"/>
            <a:ext cx="3505213" cy="2800767"/>
          </a:xfrm>
          <a:prstGeom prst="rect">
            <a:avLst/>
          </a:prstGeom>
        </p:spPr>
        <p:txBody>
          <a:bodyPr wrap="square">
            <a:spAutoFit/>
          </a:bodyPr>
          <a:lstStyle/>
          <a:p>
            <a:r>
              <a:rPr lang="en-US"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local network 的特点是不会与宿主机的任何物理网卡相连，也不关联任何的 VLAN ID。</a:t>
            </a:r>
          </a:p>
          <a:p>
            <a:r>
              <a:rPr lang="en-US"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因为 bridge 没有与物理网卡连接，所以 instance 无法与宿主机之外的网络通信。</a:t>
            </a:r>
          </a:p>
          <a:p>
            <a:r>
              <a:rPr lang="en-US"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同时因为每个 local network 有自己的 bridge，bridge 之间是没有连通的，所以两个 local network 之间也不能通信，即使它们位于同一宿主机上。</a:t>
            </a:r>
          </a:p>
        </p:txBody>
      </p:sp>
      <p:pic>
        <p:nvPicPr>
          <p:cNvPr id="8" name="图片 7">
            <a:extLst>
              <a:ext uri="{FF2B5EF4-FFF2-40B4-BE49-F238E27FC236}">
                <a16:creationId xmlns:a16="http://schemas.microsoft.com/office/drawing/2014/main" id="{6979CBAB-D5F2-4A32-80AB-C3D98BE5697E}"/>
              </a:ext>
            </a:extLst>
          </p:cNvPr>
          <p:cNvPicPr>
            <a:picLocks noChangeAspect="1"/>
          </p:cNvPicPr>
          <p:nvPr/>
        </p:nvPicPr>
        <p:blipFill>
          <a:blip r:embed="rId2"/>
          <a:stretch>
            <a:fillRect/>
          </a:stretch>
        </p:blipFill>
        <p:spPr>
          <a:xfrm>
            <a:off x="4697261" y="2012746"/>
            <a:ext cx="4670582" cy="3283713"/>
          </a:xfrm>
          <a:prstGeom prst="rect">
            <a:avLst/>
          </a:prstGeom>
        </p:spPr>
      </p:pic>
    </p:spTree>
    <p:extLst>
      <p:ext uri="{BB962C8B-B14F-4D97-AF65-F5344CB8AC3E}">
        <p14:creationId xmlns:p14="http://schemas.microsoft.com/office/powerpoint/2010/main" val="417974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34F05C1C-9CEE-46F2-A875-00A228F03A78}"/>
              </a:ext>
            </a:extLst>
          </p:cNvPr>
          <p:cNvSpPr>
            <a:spLocks noGrp="1"/>
          </p:cNvSpPr>
          <p:nvPr/>
        </p:nvSpPr>
        <p:spPr>
          <a:xfrm>
            <a:off x="812787" y="1041630"/>
            <a:ext cx="227778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sym typeface="+mn-ea"/>
              </a:rPr>
              <a:t>Flat </a:t>
            </a:r>
            <a:r>
              <a:rPr lang="zh-CN" altLang="en-US" sz="2000" dirty="0">
                <a:latin typeface="微软雅黑" panose="020B0503020204020204" pitchFamily="34" charset="-122"/>
                <a:ea typeface="微软雅黑" panose="020B0503020204020204" pitchFamily="34" charset="-122"/>
                <a:sym typeface="+mn-ea"/>
              </a:rPr>
              <a:t>模式</a:t>
            </a:r>
            <a:endParaRPr lang="zh-CN" altLang="en-US"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81C9C88-0565-4C50-B576-E688258E3A73}"/>
              </a:ext>
            </a:extLst>
          </p:cNvPr>
          <p:cNvSpPr/>
          <p:nvPr/>
        </p:nvSpPr>
        <p:spPr>
          <a:xfrm>
            <a:off x="812787" y="3181357"/>
            <a:ext cx="3482966" cy="1569660"/>
          </a:xfrm>
          <a:prstGeom prst="rect">
            <a:avLst/>
          </a:prstGeom>
        </p:spPr>
        <p:txBody>
          <a:bodyPr wrap="square">
            <a:spAutoFit/>
          </a:bodyPr>
          <a:lstStyle/>
          <a:p>
            <a:r>
              <a:rPr lang="en-US"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要求宿主机的物理网卡直接与 linux bridge 连接</a:t>
            </a:r>
            <a:r>
              <a:rPr lang="zh-CN" altLang="en-US" sz="1600" dirty="0">
                <a:latin typeface="微软雅黑" panose="020B0503020204020204" pitchFamily="34" charset="-122"/>
                <a:ea typeface="微软雅黑" panose="020B0503020204020204" pitchFamily="34" charset="-122"/>
              </a:rPr>
              <a:t>，每个 </a:t>
            </a:r>
            <a:r>
              <a:rPr lang="en-US" altLang="zh-CN" sz="1600" dirty="0">
                <a:latin typeface="微软雅黑" panose="020B0503020204020204" pitchFamily="34" charset="-122"/>
                <a:ea typeface="微软雅黑" panose="020B0503020204020204" pitchFamily="34" charset="-122"/>
              </a:rPr>
              <a:t>flat network </a:t>
            </a:r>
            <a:r>
              <a:rPr lang="zh-CN" altLang="en-US" sz="1600" dirty="0">
                <a:latin typeface="微软雅黑" panose="020B0503020204020204" pitchFamily="34" charset="-122"/>
                <a:ea typeface="微软雅黑" panose="020B0503020204020204" pitchFamily="34" charset="-122"/>
              </a:rPr>
              <a:t>都会独占一个物理网卡。</a:t>
            </a:r>
          </a:p>
          <a:p>
            <a:r>
              <a:rPr lang="en-US"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a:t>
            </a:r>
            <a:r>
              <a:rPr sz="1600" dirty="0">
                <a:latin typeface="微软雅黑" panose="020B0503020204020204" pitchFamily="34" charset="-122"/>
                <a:ea typeface="微软雅黑" panose="020B0503020204020204" pitchFamily="34" charset="-122"/>
              </a:rPr>
              <a:t>如果需要创建多个 flat network，就得准备多个物理网卡</a:t>
            </a:r>
            <a:r>
              <a:rPr lang="zh-CN" altLang="en-US" sz="1600" dirty="0">
                <a:latin typeface="微软雅黑" panose="020B0503020204020204" pitchFamily="34" charset="-122"/>
                <a:ea typeface="微软雅黑" panose="020B0503020204020204" pitchFamily="34" charset="-122"/>
              </a:rPr>
              <a:t>。</a:t>
            </a:r>
          </a:p>
          <a:p>
            <a:endParaRPr sz="16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B90B7DC-6976-4E0F-BEFE-7205C216545B}"/>
              </a:ext>
            </a:extLst>
          </p:cNvPr>
          <p:cNvPicPr>
            <a:picLocks noChangeAspect="1"/>
          </p:cNvPicPr>
          <p:nvPr/>
        </p:nvPicPr>
        <p:blipFill>
          <a:blip r:embed="rId2"/>
          <a:stretch>
            <a:fillRect/>
          </a:stretch>
        </p:blipFill>
        <p:spPr>
          <a:xfrm>
            <a:off x="4295754" y="1087946"/>
            <a:ext cx="4714479" cy="2493920"/>
          </a:xfrm>
          <a:prstGeom prst="rect">
            <a:avLst/>
          </a:prstGeom>
        </p:spPr>
      </p:pic>
      <p:pic>
        <p:nvPicPr>
          <p:cNvPr id="9" name="图片 8">
            <a:extLst>
              <a:ext uri="{FF2B5EF4-FFF2-40B4-BE49-F238E27FC236}">
                <a16:creationId xmlns:a16="http://schemas.microsoft.com/office/drawing/2014/main" id="{6296C42A-85D8-4408-A788-0BC39A3B3AE5}"/>
              </a:ext>
            </a:extLst>
          </p:cNvPr>
          <p:cNvPicPr>
            <a:picLocks noChangeAspect="1"/>
          </p:cNvPicPr>
          <p:nvPr/>
        </p:nvPicPr>
        <p:blipFill>
          <a:blip r:embed="rId3"/>
          <a:stretch>
            <a:fillRect/>
          </a:stretch>
        </p:blipFill>
        <p:spPr>
          <a:xfrm>
            <a:off x="4295753" y="3716845"/>
            <a:ext cx="4714479" cy="3053231"/>
          </a:xfrm>
          <a:prstGeom prst="rect">
            <a:avLst/>
          </a:prstGeom>
        </p:spPr>
      </p:pic>
    </p:spTree>
    <p:extLst>
      <p:ext uri="{BB962C8B-B14F-4D97-AF65-F5344CB8AC3E}">
        <p14:creationId xmlns:p14="http://schemas.microsoft.com/office/powerpoint/2010/main" val="375503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F26FB026-3A76-4A55-8C62-D7D74B33E12B}"/>
              </a:ext>
            </a:extLst>
          </p:cNvPr>
          <p:cNvSpPr>
            <a:spLocks noGrp="1"/>
          </p:cNvSpPr>
          <p:nvPr/>
        </p:nvSpPr>
        <p:spPr>
          <a:xfrm>
            <a:off x="812788" y="994941"/>
            <a:ext cx="4139746"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sym typeface="+mn-ea"/>
              </a:rPr>
              <a:t>VLAN</a:t>
            </a:r>
            <a:r>
              <a:rPr lang="zh-CN" altLang="en-US" sz="2000" dirty="0">
                <a:latin typeface="微软雅黑" panose="020B0503020204020204" pitchFamily="34" charset="-122"/>
                <a:ea typeface="微软雅黑" panose="020B0503020204020204" pitchFamily="34" charset="-122"/>
                <a:sym typeface="+mn-ea"/>
              </a:rPr>
              <a:t>模式</a:t>
            </a:r>
            <a:endParaRPr lang="zh-CN" altLang="en-US"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9510EB99-5A77-4F18-B0DE-D1E659AEAF2B}"/>
              </a:ext>
            </a:extLst>
          </p:cNvPr>
          <p:cNvSpPr/>
          <p:nvPr/>
        </p:nvSpPr>
        <p:spPr>
          <a:xfrm>
            <a:off x="812787" y="1547180"/>
            <a:ext cx="3203108" cy="5006692"/>
          </a:xfrm>
          <a:prstGeom prst="rect">
            <a:avLst/>
          </a:prstGeom>
        </p:spPr>
        <p:txBody>
          <a:bodyPr wrap="square">
            <a:spAutoFit/>
          </a:bodyPr>
          <a:lstStyle/>
          <a:p>
            <a:r>
              <a:rPr sz="1600" dirty="0">
                <a:latin typeface="微软雅黑" panose="020B0503020204020204" pitchFamily="34" charset="-122"/>
                <a:ea typeface="微软雅黑" panose="020B0503020204020204" pitchFamily="34" charset="-122"/>
              </a:rPr>
              <a:t>1. 三个 instance 通过 TAP 设备连接到名为 “brqXXXX” linux bridge。</a:t>
            </a:r>
          </a:p>
          <a:p>
            <a:r>
              <a:rPr sz="1600" dirty="0">
                <a:latin typeface="微软雅黑" panose="020B0503020204020204" pitchFamily="34" charset="-122"/>
                <a:ea typeface="微软雅黑" panose="020B0503020204020204" pitchFamily="34" charset="-122"/>
              </a:rPr>
              <a:t>2. 在物理网卡 eth1 上创建了 eth1.100 的 vlan interface，eth1.100 连接到 brqXXXX。</a:t>
            </a:r>
          </a:p>
          <a:p>
            <a:r>
              <a:rPr sz="1600" dirty="0">
                <a:latin typeface="微软雅黑" panose="020B0503020204020204" pitchFamily="34" charset="-122"/>
                <a:ea typeface="微软雅黑" panose="020B0503020204020204" pitchFamily="34" charset="-122"/>
              </a:rPr>
              <a:t>3. instance 通过 eth1.100 发送到 eth1 的数据包就会打上 vlan100 的 tag。</a:t>
            </a:r>
          </a:p>
          <a:p>
            <a:endParaRPr sz="1600" dirty="0">
              <a:latin typeface="微软雅黑" panose="020B0503020204020204" pitchFamily="34" charset="-122"/>
              <a:ea typeface="微软雅黑" panose="020B0503020204020204" pitchFamily="34" charset="-122"/>
            </a:endParaRPr>
          </a:p>
          <a:p>
            <a:endParaRPr sz="1600" dirty="0">
              <a:latin typeface="微软雅黑" panose="020B0503020204020204" pitchFamily="34" charset="-122"/>
              <a:ea typeface="微软雅黑" panose="020B0503020204020204" pitchFamily="34" charset="-122"/>
            </a:endParaRPr>
          </a:p>
          <a:p>
            <a:endParaRPr sz="1600" dirty="0">
              <a:latin typeface="微软雅黑" panose="020B0503020204020204" pitchFamily="34" charset="-122"/>
              <a:ea typeface="微软雅黑" panose="020B0503020204020204" pitchFamily="34" charset="-122"/>
            </a:endParaRPr>
          </a:p>
          <a:p>
            <a:r>
              <a:rPr lang="en-US" sz="1600" dirty="0">
                <a:latin typeface="微软雅黑" panose="020B0503020204020204" pitchFamily="34" charset="-122"/>
                <a:ea typeface="微软雅黑" panose="020B0503020204020204" pitchFamily="34" charset="-122"/>
              </a:rPr>
              <a:t>4. </a:t>
            </a:r>
            <a:r>
              <a:rPr sz="1600" dirty="0">
                <a:latin typeface="微软雅黑" panose="020B0503020204020204" pitchFamily="34" charset="-122"/>
                <a:ea typeface="微软雅黑" panose="020B0503020204020204" pitchFamily="34" charset="-122"/>
              </a:rPr>
              <a:t>如果再创建一个 network vlan101，eth1 上会相应的创建 vlan interface eth1.101，并且连接的新的 lingux bridge “brqYYYY”。每个 vlan network 有自己的 bridge，从而也就实现了基于 vlan 的隔离。</a:t>
            </a:r>
          </a:p>
          <a:p>
            <a:endParaRPr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BBCB1651-DC1C-4E45-9352-97FE007E72D4}"/>
              </a:ext>
            </a:extLst>
          </p:cNvPr>
          <p:cNvPicPr>
            <a:picLocks noChangeAspect="1"/>
          </p:cNvPicPr>
          <p:nvPr/>
        </p:nvPicPr>
        <p:blipFill>
          <a:blip r:embed="rId2"/>
          <a:stretch>
            <a:fillRect/>
          </a:stretch>
        </p:blipFill>
        <p:spPr>
          <a:xfrm>
            <a:off x="4443600" y="1066021"/>
            <a:ext cx="5093714" cy="2529772"/>
          </a:xfrm>
          <a:prstGeom prst="rect">
            <a:avLst/>
          </a:prstGeom>
        </p:spPr>
      </p:pic>
      <p:pic>
        <p:nvPicPr>
          <p:cNvPr id="10" name="图片 9">
            <a:extLst>
              <a:ext uri="{FF2B5EF4-FFF2-40B4-BE49-F238E27FC236}">
                <a16:creationId xmlns:a16="http://schemas.microsoft.com/office/drawing/2014/main" id="{E7EDB3EB-003D-435E-BADB-F8F6518FFBF7}"/>
              </a:ext>
            </a:extLst>
          </p:cNvPr>
          <p:cNvPicPr>
            <a:picLocks noChangeAspect="1"/>
          </p:cNvPicPr>
          <p:nvPr/>
        </p:nvPicPr>
        <p:blipFill>
          <a:blip r:embed="rId3"/>
          <a:stretch>
            <a:fillRect/>
          </a:stretch>
        </p:blipFill>
        <p:spPr>
          <a:xfrm>
            <a:off x="4443600" y="3595793"/>
            <a:ext cx="4210871" cy="2788575"/>
          </a:xfrm>
          <a:prstGeom prst="rect">
            <a:avLst/>
          </a:prstGeom>
        </p:spPr>
      </p:pic>
    </p:spTree>
    <p:extLst>
      <p:ext uri="{BB962C8B-B14F-4D97-AF65-F5344CB8AC3E}">
        <p14:creationId xmlns:p14="http://schemas.microsoft.com/office/powerpoint/2010/main" val="739577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4C7C8B3E-E6D1-4694-9FBC-3103863115E6}"/>
              </a:ext>
            </a:extLst>
          </p:cNvPr>
          <p:cNvSpPr>
            <a:spLocks noGrp="1"/>
          </p:cNvSpPr>
          <p:nvPr/>
        </p:nvSpPr>
        <p:spPr>
          <a:xfrm>
            <a:off x="812787" y="1041292"/>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sym typeface="+mn-ea"/>
              </a:rPr>
              <a:t>VXLAN</a:t>
            </a:r>
            <a:r>
              <a:rPr lang="zh-CN" altLang="en-US" sz="2000" dirty="0">
                <a:latin typeface="微软雅黑" panose="020B0503020204020204" pitchFamily="34" charset="-122"/>
                <a:ea typeface="微软雅黑" panose="020B0503020204020204" pitchFamily="34" charset="-122"/>
                <a:sym typeface="+mn-ea"/>
              </a:rPr>
              <a:t>模式</a:t>
            </a:r>
            <a:r>
              <a:rPr lang="en-US" altLang="zh-CN" sz="2000" dirty="0">
                <a:latin typeface="微软雅黑" panose="020B0503020204020204" pitchFamily="34" charset="-122"/>
                <a:ea typeface="微软雅黑" panose="020B0503020204020204" pitchFamily="34" charset="-122"/>
                <a:sym typeface="+mn-ea"/>
              </a:rPr>
              <a:t>/GRE</a:t>
            </a:r>
            <a:r>
              <a:rPr lang="zh-CN" altLang="en-US" sz="2000" dirty="0">
                <a:latin typeface="微软雅黑" panose="020B0503020204020204" pitchFamily="34" charset="-122"/>
                <a:ea typeface="微软雅黑" panose="020B0503020204020204" pitchFamily="34" charset="-122"/>
                <a:sym typeface="+mn-ea"/>
              </a:rPr>
              <a:t>模式</a:t>
            </a:r>
          </a:p>
        </p:txBody>
      </p:sp>
      <p:sp>
        <p:nvSpPr>
          <p:cNvPr id="7" name="矩形 6">
            <a:extLst>
              <a:ext uri="{FF2B5EF4-FFF2-40B4-BE49-F238E27FC236}">
                <a16:creationId xmlns:a16="http://schemas.microsoft.com/office/drawing/2014/main" id="{59E42E83-725B-4EFE-BE55-540541B1DF8C}"/>
              </a:ext>
            </a:extLst>
          </p:cNvPr>
          <p:cNvSpPr/>
          <p:nvPr/>
        </p:nvSpPr>
        <p:spPr>
          <a:xfrm>
            <a:off x="812787" y="1639882"/>
            <a:ext cx="6904215" cy="3757760"/>
          </a:xfrm>
          <a:prstGeom prst="rect">
            <a:avLst/>
          </a:prstGeom>
        </p:spPr>
        <p:txBody>
          <a:bodyPr wrap="square">
            <a:spAutoFit/>
          </a:bodyPr>
          <a:lstStyle/>
          <a:p>
            <a:r>
              <a:rPr sz="1600" dirty="0">
                <a:latin typeface="微软雅黑" panose="020B0503020204020204" pitchFamily="34" charset="-122"/>
                <a:ea typeface="微软雅黑" panose="020B0503020204020204" pitchFamily="34" charset="-122"/>
              </a:rPr>
              <a:t>1. OpenStack 支持 vxlan 和 gre 这两种 overlay network。</a:t>
            </a:r>
          </a:p>
          <a:p>
            <a:endParaRPr lang="en-US" sz="1600" dirty="0">
              <a:latin typeface="微软雅黑" panose="020B0503020204020204" pitchFamily="34" charset="-122"/>
              <a:ea typeface="微软雅黑" panose="020B0503020204020204" pitchFamily="34" charset="-122"/>
            </a:endParaRPr>
          </a:p>
          <a:p>
            <a:r>
              <a:rPr lang="en-US" sz="1600" dirty="0">
                <a:latin typeface="微软雅黑" panose="020B0503020204020204" pitchFamily="34" charset="-122"/>
                <a:ea typeface="微软雅黑" panose="020B0503020204020204" pitchFamily="34" charset="-122"/>
              </a:rPr>
              <a:t>2. </a:t>
            </a:r>
            <a:r>
              <a:rPr sz="1600" dirty="0">
                <a:latin typeface="微软雅黑" panose="020B0503020204020204" pitchFamily="34" charset="-122"/>
                <a:ea typeface="微软雅黑" panose="020B0503020204020204" pitchFamily="34" charset="-122"/>
              </a:rPr>
              <a:t>overlay network 是指建立在其他网络上的网络。overlay network 中的节点可以看作通过虚拟（或逻辑）链路连接起来的。overlay network 在底层可能由若干物理链路组成，但对于节点，不需要关心这些底层实现。</a:t>
            </a:r>
          </a:p>
          <a:p>
            <a:endParaRPr lang="en-US" sz="1600" dirty="0">
              <a:latin typeface="微软雅黑" panose="020B0503020204020204" pitchFamily="34" charset="-122"/>
              <a:ea typeface="微软雅黑" panose="020B0503020204020204" pitchFamily="34" charset="-122"/>
            </a:endParaRPr>
          </a:p>
          <a:p>
            <a:r>
              <a:rPr lang="en-US" sz="1600" dirty="0">
                <a:latin typeface="微软雅黑" panose="020B0503020204020204" pitchFamily="34" charset="-122"/>
                <a:ea typeface="微软雅黑" panose="020B0503020204020204" pitchFamily="34" charset="-122"/>
              </a:rPr>
              <a:t>3. 目前 linux bridge 只支持 vxlan，不支持 gre；open vswitch 两者都支持。vxlan 与 gre 实现非常</a:t>
            </a:r>
            <a:r>
              <a:rPr lang="zh-CN" altLang="en-US" sz="1600" dirty="0">
                <a:latin typeface="微软雅黑" panose="020B0503020204020204" pitchFamily="34" charset="-122"/>
                <a:ea typeface="微软雅黑" panose="020B0503020204020204" pitchFamily="34" charset="-122"/>
              </a:rPr>
              <a:t>类似。</a:t>
            </a:r>
          </a:p>
          <a:p>
            <a:endParaRPr lang="zh-CN" altLang="en-US"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4. VXLAN 为 Virtual eXtensible Local Area Network。正如名字所描述的，VXLAN 提供与 VLAN 相同的以太网二层服务，但拥有更强的扩展性和灵活性。</a:t>
            </a:r>
          </a:p>
          <a:p>
            <a:r>
              <a:rPr lang="en-US" altLang="zh-CN" sz="1600" dirty="0">
                <a:latin typeface="微软雅黑" panose="020B0503020204020204" pitchFamily="34" charset="-122"/>
                <a:ea typeface="微软雅黑" panose="020B0503020204020204" pitchFamily="34" charset="-122"/>
              </a:rPr>
              <a:t>     支持更多的二层网段。</a:t>
            </a:r>
          </a:p>
          <a:p>
            <a:r>
              <a:rPr lang="en-US" altLang="zh-CN" sz="1600" dirty="0">
                <a:latin typeface="微软雅黑" panose="020B0503020204020204" pitchFamily="34" charset="-122"/>
                <a:ea typeface="微软雅黑" panose="020B0503020204020204" pitchFamily="34" charset="-122"/>
              </a:rPr>
              <a:t>     能更好地利用已有的网络路径</a:t>
            </a:r>
            <a:r>
              <a:rPr lang="zh-CN" altLang="en-US" sz="1600" dirty="0">
                <a:latin typeface="微软雅黑" panose="020B0503020204020204" pitchFamily="34" charset="-122"/>
                <a:ea typeface="微软雅黑" panose="020B0503020204020204" pitchFamily="34" charset="-122"/>
              </a:rPr>
              <a:t>。</a:t>
            </a:r>
          </a:p>
          <a:p>
            <a:r>
              <a:rPr lang="zh-CN" altLang="en-US" sz="1600" dirty="0">
                <a:latin typeface="微软雅黑" panose="020B0503020204020204" pitchFamily="34" charset="-122"/>
                <a:ea typeface="微软雅黑" panose="020B0503020204020204" pitchFamily="34" charset="-122"/>
              </a:rPr>
              <a:t>     避免物理交换机 MAC 表耗尽。</a:t>
            </a:r>
            <a:endParaRPr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144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chemeClr val="accent4"/>
                </a:solidFill>
              </a:rPr>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a:solidFill>
                  <a:schemeClr val="accent2"/>
                </a:solidFill>
                <a:latin typeface="微软雅黑" panose="020B0503020204020204" pitchFamily="34" charset="-122"/>
                <a:ea typeface="微软雅黑" panose="020B0503020204020204" pitchFamily="34" charset="-122"/>
                <a:sym typeface="+mn-ea"/>
              </a:rPr>
              <a:t>组件介绍</a:t>
            </a:r>
            <a:r>
              <a:rPr lang="zh-CN" altLang="en-US" sz="2823" b="1" kern="0">
                <a:solidFill>
                  <a:schemeClr val="accent2"/>
                </a:solidFill>
                <a:latin typeface="微软雅黑" panose="020B0503020204020204" pitchFamily="34" charset="-122"/>
                <a:ea typeface="微软雅黑" panose="020B0503020204020204" pitchFamily="34" charset="-122"/>
                <a:sym typeface="+mn-ea"/>
              </a:rPr>
              <a:t>之</a:t>
            </a:r>
            <a:r>
              <a:rPr lang="en-US" altLang="zh-CN" sz="2823" b="1" kern="0">
                <a:solidFill>
                  <a:schemeClr val="accent2"/>
                </a:solidFill>
                <a:latin typeface="微软雅黑" panose="020B0503020204020204" pitchFamily="34" charset="-122"/>
                <a:ea typeface="微软雅黑" panose="020B0503020204020204" pitchFamily="34" charset="-122"/>
                <a:sym typeface="+mn-ea"/>
              </a:rPr>
              <a:t>网络组件Neutron</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6" name="Title 1">
            <a:extLst>
              <a:ext uri="{FF2B5EF4-FFF2-40B4-BE49-F238E27FC236}">
                <a16:creationId xmlns:a16="http://schemas.microsoft.com/office/drawing/2014/main" id="{23E508B7-AFD9-4DFD-8585-D053B21C23A9}"/>
              </a:ext>
            </a:extLst>
          </p:cNvPr>
          <p:cNvSpPr>
            <a:spLocks noGrp="1"/>
          </p:cNvSpPr>
          <p:nvPr/>
        </p:nvSpPr>
        <p:spPr>
          <a:xfrm>
            <a:off x="812787" y="1065734"/>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sym typeface="+mn-ea"/>
              </a:rPr>
              <a:t>VXLAN</a:t>
            </a:r>
            <a:r>
              <a:rPr lang="zh-CN" altLang="en-US" sz="2000" dirty="0">
                <a:latin typeface="微软雅黑" panose="020B0503020204020204" pitchFamily="34" charset="-122"/>
                <a:ea typeface="微软雅黑" panose="020B0503020204020204" pitchFamily="34" charset="-122"/>
                <a:sym typeface="+mn-ea"/>
              </a:rPr>
              <a:t>模式</a:t>
            </a:r>
            <a:r>
              <a:rPr lang="en-US" altLang="zh-CN" sz="2000" dirty="0">
                <a:latin typeface="微软雅黑" panose="020B0503020204020204" pitchFamily="34" charset="-122"/>
                <a:ea typeface="微软雅黑" panose="020B0503020204020204" pitchFamily="34" charset="-122"/>
                <a:sym typeface="+mn-ea"/>
              </a:rPr>
              <a:t>/GRE</a:t>
            </a:r>
            <a:r>
              <a:rPr lang="zh-CN" altLang="en-US" sz="2000" dirty="0">
                <a:latin typeface="微软雅黑" panose="020B0503020204020204" pitchFamily="34" charset="-122"/>
                <a:ea typeface="微软雅黑" panose="020B0503020204020204" pitchFamily="34" charset="-122"/>
                <a:sym typeface="+mn-ea"/>
              </a:rPr>
              <a:t>模式</a:t>
            </a:r>
          </a:p>
        </p:txBody>
      </p:sp>
      <p:pic>
        <p:nvPicPr>
          <p:cNvPr id="7" name="图片 6">
            <a:extLst>
              <a:ext uri="{FF2B5EF4-FFF2-40B4-BE49-F238E27FC236}">
                <a16:creationId xmlns:a16="http://schemas.microsoft.com/office/drawing/2014/main" id="{FFF69A0B-558B-4C56-82B0-B19D43B9B8A4}"/>
              </a:ext>
            </a:extLst>
          </p:cNvPr>
          <p:cNvPicPr>
            <a:picLocks noChangeAspect="1"/>
          </p:cNvPicPr>
          <p:nvPr/>
        </p:nvPicPr>
        <p:blipFill>
          <a:blip r:embed="rId2"/>
          <a:stretch>
            <a:fillRect/>
          </a:stretch>
        </p:blipFill>
        <p:spPr>
          <a:xfrm>
            <a:off x="1839614" y="1483916"/>
            <a:ext cx="6947349" cy="4559863"/>
          </a:xfrm>
          <a:prstGeom prst="rect">
            <a:avLst/>
          </a:prstGeom>
        </p:spPr>
      </p:pic>
    </p:spTree>
    <p:extLst>
      <p:ext uri="{BB962C8B-B14F-4D97-AF65-F5344CB8AC3E}">
        <p14:creationId xmlns:p14="http://schemas.microsoft.com/office/powerpoint/2010/main" val="2935931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chemeClr val="accent4"/>
                </a:solidFill>
              </a:rPr>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sym typeface="+mn-ea"/>
              </a:rPr>
              <a:t>组件介绍之对象存储组件</a:t>
            </a:r>
            <a:r>
              <a:rPr lang="en-US" altLang="zh-CN" sz="2823" b="1" kern="0">
                <a:solidFill>
                  <a:schemeClr val="accent2"/>
                </a:solidFill>
                <a:latin typeface="微软雅黑" panose="020B0503020204020204" pitchFamily="34" charset="-122"/>
                <a:ea typeface="微软雅黑" panose="020B0503020204020204" pitchFamily="34" charset="-122"/>
                <a:sym typeface="+mn-ea"/>
              </a:rPr>
              <a:t>Swift</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pic>
        <p:nvPicPr>
          <p:cNvPr id="9" name="Picture 2">
            <a:extLst>
              <a:ext uri="{FF2B5EF4-FFF2-40B4-BE49-F238E27FC236}">
                <a16:creationId xmlns:a16="http://schemas.microsoft.com/office/drawing/2014/main" id="{16214037-8B80-4DA3-8256-A413F9C0F967}"/>
              </a:ext>
            </a:extLst>
          </p:cNvPr>
          <p:cNvPicPr>
            <a:picLocks noChangeAspect="1" noChangeArrowheads="1"/>
          </p:cNvPicPr>
          <p:nvPr/>
        </p:nvPicPr>
        <p:blipFill>
          <a:blip r:embed="rId2"/>
          <a:srcRect/>
          <a:stretch>
            <a:fillRect/>
          </a:stretch>
        </p:blipFill>
        <p:spPr bwMode="auto">
          <a:xfrm>
            <a:off x="812787" y="2389884"/>
            <a:ext cx="3059746" cy="2106376"/>
          </a:xfrm>
          <a:prstGeom prst="rect">
            <a:avLst/>
          </a:prstGeom>
          <a:noFill/>
          <a:ln w="9525">
            <a:noFill/>
            <a:miter lim="800000"/>
            <a:headEnd/>
            <a:tailEnd/>
          </a:ln>
        </p:spPr>
      </p:pic>
      <p:sp>
        <p:nvSpPr>
          <p:cNvPr id="10" name="矩形 9">
            <a:extLst>
              <a:ext uri="{FF2B5EF4-FFF2-40B4-BE49-F238E27FC236}">
                <a16:creationId xmlns:a16="http://schemas.microsoft.com/office/drawing/2014/main" id="{1B64A5D6-D909-4B25-BEEF-F3C274AD1D42}"/>
              </a:ext>
            </a:extLst>
          </p:cNvPr>
          <p:cNvSpPr/>
          <p:nvPr/>
        </p:nvSpPr>
        <p:spPr>
          <a:xfrm>
            <a:off x="4130044" y="2389884"/>
            <a:ext cx="5407269" cy="2308324"/>
          </a:xfrm>
          <a:prstGeom prst="rect">
            <a:avLst/>
          </a:prstGeom>
        </p:spPr>
        <p:txBody>
          <a:bodyPr wrap="square">
            <a:spAutoFit/>
          </a:bodyPr>
          <a:lstStyle/>
          <a:p>
            <a:pPr marL="252089" indent="-252089">
              <a:buFont typeface="Arial" panose="020B0604020202020204" pitchFamily="34" charset="0"/>
              <a:buChar char="•"/>
            </a:pPr>
            <a:r>
              <a:rPr lang="zh-CN" altLang="en-US" sz="1600" dirty="0">
                <a:solidFill>
                  <a:srgbClr val="00B0F0"/>
                </a:solidFill>
                <a:latin typeface="微软雅黑" panose="020B0503020204020204" pitchFamily="34" charset="-122"/>
                <a:ea typeface="微软雅黑" panose="020B0503020204020204" pitchFamily="34" charset="-122"/>
              </a:rPr>
              <a:t>分布式对象存储系统，类似于</a:t>
            </a:r>
            <a:r>
              <a:rPr lang="en-US" altLang="zh-CN" sz="1600" dirty="0">
                <a:solidFill>
                  <a:srgbClr val="00B0F0"/>
                </a:solidFill>
                <a:latin typeface="微软雅黑" panose="020B0503020204020204" pitchFamily="34" charset="-122"/>
                <a:ea typeface="微软雅黑" panose="020B0503020204020204" pitchFamily="34" charset="-122"/>
              </a:rPr>
              <a:t>AWS</a:t>
            </a:r>
            <a:r>
              <a:rPr lang="zh-CN" altLang="en-US" sz="1600" dirty="0">
                <a:solidFill>
                  <a:srgbClr val="00B0F0"/>
                </a:solidFill>
                <a:latin typeface="微软雅黑" panose="020B0503020204020204" pitchFamily="34" charset="-122"/>
                <a:ea typeface="微软雅黑" panose="020B0503020204020204" pitchFamily="34" charset="-122"/>
              </a:rPr>
              <a:t>的</a:t>
            </a:r>
            <a:r>
              <a:rPr lang="en-US" altLang="zh-CN" sz="1600" dirty="0">
                <a:solidFill>
                  <a:srgbClr val="00B0F0"/>
                </a:solidFill>
                <a:latin typeface="微软雅黑" panose="020B0503020204020204" pitchFamily="34" charset="-122"/>
                <a:ea typeface="微软雅黑" panose="020B0503020204020204" pitchFamily="34" charset="-122"/>
              </a:rPr>
              <a:t>S3</a:t>
            </a:r>
          </a:p>
          <a:p>
            <a:pPr marL="252089" indent="-252089">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通过采用基于</a:t>
            </a:r>
            <a:r>
              <a:rPr lang="zh-CN" altLang="en-US" sz="1600" dirty="0">
                <a:solidFill>
                  <a:srgbClr val="00B0F0"/>
                </a:solidFill>
                <a:latin typeface="微软雅黑" panose="020B0503020204020204" pitchFamily="34" charset="-122"/>
                <a:ea typeface="微软雅黑" panose="020B0503020204020204" pitchFamily="34" charset="-122"/>
              </a:rPr>
              <a:t>标准化服务器</a:t>
            </a:r>
            <a:r>
              <a:rPr lang="zh-CN" altLang="en-US" sz="1600" dirty="0">
                <a:solidFill>
                  <a:srgbClr val="000000"/>
                </a:solidFill>
                <a:latin typeface="微软雅黑" panose="020B0503020204020204" pitchFamily="34" charset="-122"/>
                <a:ea typeface="微软雅黑" panose="020B0503020204020204" pitchFamily="34" charset="-122"/>
              </a:rPr>
              <a:t>的集群架构提供冗余</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可扩展的</a:t>
            </a:r>
            <a:r>
              <a:rPr lang="zh-CN" altLang="en-US" sz="1600" dirty="0">
                <a:solidFill>
                  <a:srgbClr val="00B0F0"/>
                </a:solidFill>
                <a:latin typeface="微软雅黑" panose="020B0503020204020204" pitchFamily="34" charset="-122"/>
                <a:ea typeface="微软雅黑" panose="020B0503020204020204" pitchFamily="34" charset="-122"/>
              </a:rPr>
              <a:t>对象存储</a:t>
            </a:r>
            <a:endParaRPr lang="en-US" altLang="zh-CN" sz="1600" dirty="0">
              <a:solidFill>
                <a:srgbClr val="000000"/>
              </a:solidFill>
              <a:latin typeface="微软雅黑" panose="020B0503020204020204" pitchFamily="34" charset="-122"/>
              <a:ea typeface="微软雅黑" panose="020B0503020204020204" pitchFamily="34" charset="-122"/>
            </a:endParaRPr>
          </a:p>
          <a:p>
            <a:pPr marL="252089" indent="-252089">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具有良好的</a:t>
            </a:r>
            <a:r>
              <a:rPr lang="zh-CN" altLang="en-US" sz="1600" dirty="0">
                <a:solidFill>
                  <a:srgbClr val="00B0F0"/>
                </a:solidFill>
                <a:latin typeface="微软雅黑" panose="020B0503020204020204" pitchFamily="34" charset="-122"/>
                <a:ea typeface="微软雅黑" panose="020B0503020204020204" pitchFamily="34" charset="-122"/>
              </a:rPr>
              <a:t>扩展性</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可以实现</a:t>
            </a:r>
            <a:r>
              <a:rPr lang="en-US" altLang="zh-CN" sz="1600" dirty="0">
                <a:solidFill>
                  <a:srgbClr val="000000"/>
                </a:solidFill>
                <a:latin typeface="微软雅黑" panose="020B0503020204020204" pitchFamily="34" charset="-122"/>
                <a:ea typeface="微软雅黑" panose="020B0503020204020204" pitchFamily="34" charset="-122"/>
              </a:rPr>
              <a:t>PB</a:t>
            </a:r>
            <a:r>
              <a:rPr lang="zh-CN" altLang="en-US" sz="1600" dirty="0">
                <a:solidFill>
                  <a:srgbClr val="000000"/>
                </a:solidFill>
                <a:latin typeface="微软雅黑" panose="020B0503020204020204" pitchFamily="34" charset="-122"/>
                <a:ea typeface="微软雅黑" panose="020B0503020204020204" pitchFamily="34" charset="-122"/>
              </a:rPr>
              <a:t>级别数据的存储</a:t>
            </a:r>
            <a:endParaRPr lang="en-US" altLang="zh-CN" sz="1600" dirty="0">
              <a:solidFill>
                <a:srgbClr val="000000"/>
              </a:solidFill>
              <a:latin typeface="微软雅黑" panose="020B0503020204020204" pitchFamily="34" charset="-122"/>
              <a:ea typeface="微软雅黑" panose="020B0503020204020204" pitchFamily="34" charset="-122"/>
            </a:endParaRPr>
          </a:p>
          <a:p>
            <a:pPr marL="252089" indent="-252089">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支持存储对象写入的</a:t>
            </a:r>
            <a:r>
              <a:rPr lang="zh-CN" altLang="en-US" sz="1600" dirty="0">
                <a:solidFill>
                  <a:srgbClr val="00B0F0"/>
                </a:solidFill>
                <a:latin typeface="微软雅黑" panose="020B0503020204020204" pitchFamily="34" charset="-122"/>
                <a:ea typeface="微软雅黑" panose="020B0503020204020204" pitchFamily="34" charset="-122"/>
              </a:rPr>
              <a:t>多份拷贝</a:t>
            </a:r>
            <a:r>
              <a:rPr lang="en-US" altLang="zh-CN" sz="1600" dirty="0">
                <a:solidFill>
                  <a:srgbClr val="00B0F0"/>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并且支持当拷贝丢失后的自我修复功能</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确保</a:t>
            </a:r>
            <a:r>
              <a:rPr lang="zh-CN" altLang="en-US" sz="1600" dirty="0">
                <a:solidFill>
                  <a:srgbClr val="00B0F0"/>
                </a:solidFill>
                <a:latin typeface="微软雅黑" panose="020B0503020204020204" pitchFamily="34" charset="-122"/>
                <a:ea typeface="微软雅黑" panose="020B0503020204020204" pitchFamily="34" charset="-122"/>
              </a:rPr>
              <a:t>数据的一致性</a:t>
            </a:r>
            <a:endParaRPr lang="en-US" altLang="zh-CN" sz="1600" dirty="0">
              <a:solidFill>
                <a:srgbClr val="00B0F0"/>
              </a:solidFill>
              <a:latin typeface="微软雅黑" panose="020B0503020204020204" pitchFamily="34" charset="-122"/>
              <a:ea typeface="微软雅黑" panose="020B0503020204020204" pitchFamily="34" charset="-122"/>
            </a:endParaRPr>
          </a:p>
          <a:p>
            <a:pPr marL="252089" indent="-252089">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提供每</a:t>
            </a:r>
            <a:r>
              <a:rPr lang="en-US" altLang="zh-CN" sz="1600" dirty="0">
                <a:solidFill>
                  <a:srgbClr val="000000"/>
                </a:solidFill>
                <a:latin typeface="微软雅黑" panose="020B0503020204020204" pitchFamily="34" charset="-122"/>
                <a:ea typeface="微软雅黑" panose="020B0503020204020204" pitchFamily="34" charset="-122"/>
              </a:rPr>
              <a:t>GB</a:t>
            </a:r>
            <a:r>
              <a:rPr lang="zh-CN" altLang="en-US" sz="1600" dirty="0">
                <a:solidFill>
                  <a:srgbClr val="000000"/>
                </a:solidFill>
                <a:latin typeface="微软雅黑" panose="020B0503020204020204" pitchFamily="34" charset="-122"/>
                <a:ea typeface="微软雅黑" panose="020B0503020204020204" pitchFamily="34" charset="-122"/>
              </a:rPr>
              <a:t>高性价比的极佳的</a:t>
            </a:r>
            <a:r>
              <a:rPr lang="zh-CN" altLang="en-US" sz="1600" dirty="0">
                <a:solidFill>
                  <a:srgbClr val="00B0F0"/>
                </a:solidFill>
                <a:latin typeface="微软雅黑" panose="020B0503020204020204" pitchFamily="34" charset="-122"/>
                <a:ea typeface="微软雅黑" panose="020B0503020204020204" pitchFamily="34" charset="-122"/>
              </a:rPr>
              <a:t>可用性</a:t>
            </a:r>
            <a:r>
              <a:rPr lang="zh-CN" altLang="en-US" sz="1600" dirty="0">
                <a:solidFill>
                  <a:srgbClr val="000000"/>
                </a:solidFill>
                <a:latin typeface="微软雅黑" panose="020B0503020204020204" pitchFamily="34" charset="-122"/>
                <a:ea typeface="微软雅黑" panose="020B0503020204020204" pitchFamily="34" charset="-122"/>
              </a:rPr>
              <a:t>和数据耐久性</a:t>
            </a:r>
            <a:endParaRPr lang="en-US" altLang="zh-CN" sz="1600" dirty="0">
              <a:solidFill>
                <a:srgbClr val="000000"/>
              </a:solidFill>
              <a:latin typeface="微软雅黑" panose="020B0503020204020204" pitchFamily="34" charset="-122"/>
              <a:ea typeface="微软雅黑" panose="020B0503020204020204" pitchFamily="34" charset="-122"/>
            </a:endParaRPr>
          </a:p>
          <a:p>
            <a:pPr marL="252089" indent="-252089">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支持原生的</a:t>
            </a:r>
            <a:r>
              <a:rPr lang="en-US" altLang="zh-CN" sz="1600" dirty="0">
                <a:solidFill>
                  <a:srgbClr val="000000"/>
                </a:solidFill>
                <a:latin typeface="微软雅黑" panose="020B0503020204020204" pitchFamily="34" charset="-122"/>
                <a:ea typeface="微软雅黑" panose="020B0503020204020204" pitchFamily="34" charset="-122"/>
              </a:rPr>
              <a:t> </a:t>
            </a:r>
            <a:r>
              <a:rPr lang="en-US" altLang="zh-CN" sz="1600" dirty="0" err="1">
                <a:solidFill>
                  <a:srgbClr val="00B0F0"/>
                </a:solidFill>
                <a:latin typeface="微软雅黑" panose="020B0503020204020204" pitchFamily="34" charset="-122"/>
                <a:ea typeface="微软雅黑" panose="020B0503020204020204" pitchFamily="34" charset="-122"/>
              </a:rPr>
              <a:t>OpenStack</a:t>
            </a:r>
            <a:r>
              <a:rPr lang="en-US" altLang="zh-CN" sz="1600" dirty="0">
                <a:solidFill>
                  <a:srgbClr val="00B0F0"/>
                </a:solidFill>
                <a:latin typeface="微软雅黑" panose="020B0503020204020204" pitchFamily="34" charset="-122"/>
                <a:ea typeface="微软雅黑" panose="020B0503020204020204" pitchFamily="34" charset="-122"/>
              </a:rPr>
              <a:t>™ API </a:t>
            </a:r>
            <a:r>
              <a:rPr lang="zh-CN" altLang="en-US" sz="1600" dirty="0">
                <a:solidFill>
                  <a:srgbClr val="00B0F0"/>
                </a:solidFill>
                <a:latin typeface="微软雅黑" panose="020B0503020204020204" pitchFamily="34" charset="-122"/>
                <a:ea typeface="微软雅黑" panose="020B0503020204020204" pitchFamily="34" charset="-122"/>
              </a:rPr>
              <a:t>以及</a:t>
            </a:r>
            <a:r>
              <a:rPr lang="en-US" altLang="zh-CN" sz="1600" dirty="0">
                <a:solidFill>
                  <a:srgbClr val="00B0F0"/>
                </a:solidFill>
                <a:latin typeface="微软雅黑" panose="020B0503020204020204" pitchFamily="34" charset="-122"/>
                <a:ea typeface="微软雅黑" panose="020B0503020204020204" pitchFamily="34" charset="-122"/>
              </a:rPr>
              <a:t>S3 compatible API</a:t>
            </a:r>
          </a:p>
          <a:p>
            <a:pPr marL="252089" indent="-252089">
              <a:buFont typeface="Wingdings" panose="05000000000000000000" pitchFamily="2" charset="2"/>
              <a:buChar char="l"/>
            </a:pP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0987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DA78CB7-2816-4896-8D73-7B949F6B80FD}"/>
              </a:ext>
            </a:extLst>
          </p:cNvPr>
          <p:cNvSpPr>
            <a:spLocks noGrp="1"/>
          </p:cNvSpPr>
          <p:nvPr>
            <p:ph type="title"/>
          </p:nvPr>
        </p:nvSpPr>
        <p:spPr/>
        <p:txBody>
          <a:bodyPr/>
          <a:lstStyle/>
          <a:p>
            <a:r>
              <a:rPr lang="en-US" altLang="zh-CN" dirty="0"/>
              <a:t>1 OpenStack</a:t>
            </a:r>
            <a:r>
              <a:rPr lang="zh-CN" altLang="en-US" dirty="0"/>
              <a:t>简介</a:t>
            </a:r>
          </a:p>
        </p:txBody>
      </p:sp>
      <p:grpSp>
        <p:nvGrpSpPr>
          <p:cNvPr id="2" name="组合 1">
            <a:extLst>
              <a:ext uri="{FF2B5EF4-FFF2-40B4-BE49-F238E27FC236}">
                <a16:creationId xmlns:a16="http://schemas.microsoft.com/office/drawing/2014/main" id="{B9CDFCEF-601A-41F1-A2A0-C7B9F32C9EF8}"/>
              </a:ext>
            </a:extLst>
          </p:cNvPr>
          <p:cNvGrpSpPr/>
          <p:nvPr/>
        </p:nvGrpSpPr>
        <p:grpSpPr>
          <a:xfrm>
            <a:off x="2945423" y="1632948"/>
            <a:ext cx="6630783" cy="4597674"/>
            <a:chOff x="2945423" y="1632948"/>
            <a:chExt cx="6630783" cy="4597674"/>
          </a:xfrm>
        </p:grpSpPr>
        <p:pic>
          <p:nvPicPr>
            <p:cNvPr id="7171" name="Picture 3"/>
            <p:cNvPicPr/>
            <p:nvPr/>
          </p:nvPicPr>
          <p:blipFill>
            <a:blip r:embed="rId3"/>
            <a:stretch>
              <a:fillRect/>
            </a:stretch>
          </p:blipFill>
          <p:spPr>
            <a:xfrm>
              <a:off x="8597205" y="2849675"/>
              <a:ext cx="608336" cy="398672"/>
            </a:xfrm>
            <a:prstGeom prst="rect">
              <a:avLst/>
            </a:prstGeom>
            <a:noFill/>
            <a:ln w="9525">
              <a:noFill/>
            </a:ln>
          </p:spPr>
        </p:pic>
        <p:pic>
          <p:nvPicPr>
            <p:cNvPr id="7172" name="Picture 5"/>
            <p:cNvPicPr/>
            <p:nvPr/>
          </p:nvPicPr>
          <p:blipFill>
            <a:blip r:embed="rId4"/>
            <a:stretch>
              <a:fillRect/>
            </a:stretch>
          </p:blipFill>
          <p:spPr>
            <a:xfrm>
              <a:off x="3274903" y="4863746"/>
              <a:ext cx="504516" cy="414205"/>
            </a:xfrm>
            <a:prstGeom prst="rect">
              <a:avLst/>
            </a:prstGeom>
            <a:noFill/>
            <a:ln w="9525">
              <a:noFill/>
            </a:ln>
          </p:spPr>
        </p:pic>
        <p:pic>
          <p:nvPicPr>
            <p:cNvPr id="7173" name="Picture 6"/>
            <p:cNvPicPr/>
            <p:nvPr/>
          </p:nvPicPr>
          <p:blipFill>
            <a:blip r:embed="rId5"/>
            <a:stretch>
              <a:fillRect/>
            </a:stretch>
          </p:blipFill>
          <p:spPr>
            <a:xfrm>
              <a:off x="3769123" y="2916983"/>
              <a:ext cx="988440" cy="467706"/>
            </a:xfrm>
            <a:prstGeom prst="rect">
              <a:avLst/>
            </a:prstGeom>
            <a:noFill/>
            <a:ln w="9525">
              <a:noFill/>
            </a:ln>
          </p:spPr>
        </p:pic>
        <p:pic>
          <p:nvPicPr>
            <p:cNvPr id="7174" name="Picture 8"/>
            <p:cNvPicPr/>
            <p:nvPr/>
          </p:nvPicPr>
          <p:blipFill>
            <a:blip r:embed="rId6"/>
            <a:stretch>
              <a:fillRect/>
            </a:stretch>
          </p:blipFill>
          <p:spPr>
            <a:xfrm>
              <a:off x="6383512" y="4490962"/>
              <a:ext cx="1132587" cy="414205"/>
            </a:xfrm>
            <a:prstGeom prst="rect">
              <a:avLst/>
            </a:prstGeom>
            <a:noFill/>
            <a:ln w="9525">
              <a:noFill/>
            </a:ln>
          </p:spPr>
        </p:pic>
        <p:pic>
          <p:nvPicPr>
            <p:cNvPr id="7175" name="Picture 9"/>
            <p:cNvPicPr/>
            <p:nvPr/>
          </p:nvPicPr>
          <p:blipFill>
            <a:blip r:embed="rId7"/>
            <a:stretch>
              <a:fillRect/>
            </a:stretch>
          </p:blipFill>
          <p:spPr>
            <a:xfrm>
              <a:off x="6857997" y="2212835"/>
              <a:ext cx="957551" cy="493594"/>
            </a:xfrm>
            <a:prstGeom prst="rect">
              <a:avLst/>
            </a:prstGeom>
            <a:noFill/>
            <a:ln w="9525">
              <a:noFill/>
            </a:ln>
          </p:spPr>
        </p:pic>
        <p:pic>
          <p:nvPicPr>
            <p:cNvPr id="7176" name="Picture 10"/>
            <p:cNvPicPr/>
            <p:nvPr/>
          </p:nvPicPr>
          <p:blipFill>
            <a:blip r:embed="rId8"/>
            <a:stretch>
              <a:fillRect/>
            </a:stretch>
          </p:blipFill>
          <p:spPr>
            <a:xfrm>
              <a:off x="4862241" y="3933511"/>
              <a:ext cx="883761" cy="888815"/>
            </a:xfrm>
            <a:prstGeom prst="rect">
              <a:avLst/>
            </a:prstGeom>
            <a:noFill/>
            <a:ln w="9525">
              <a:noFill/>
            </a:ln>
          </p:spPr>
        </p:pic>
        <p:pic>
          <p:nvPicPr>
            <p:cNvPr id="7177" name="Picture 11"/>
            <p:cNvPicPr/>
            <p:nvPr/>
          </p:nvPicPr>
          <p:blipFill>
            <a:blip r:embed="rId9"/>
            <a:stretch>
              <a:fillRect/>
            </a:stretch>
          </p:blipFill>
          <p:spPr>
            <a:xfrm>
              <a:off x="5112783" y="4698064"/>
              <a:ext cx="839144" cy="843080"/>
            </a:xfrm>
            <a:prstGeom prst="rect">
              <a:avLst/>
            </a:prstGeom>
            <a:noFill/>
            <a:ln w="9525">
              <a:noFill/>
            </a:ln>
          </p:spPr>
        </p:pic>
        <p:pic>
          <p:nvPicPr>
            <p:cNvPr id="7178" name="Picture 12"/>
            <p:cNvPicPr/>
            <p:nvPr/>
          </p:nvPicPr>
          <p:blipFill>
            <a:blip r:embed="rId10"/>
            <a:stretch>
              <a:fillRect/>
            </a:stretch>
          </p:blipFill>
          <p:spPr>
            <a:xfrm>
              <a:off x="8052361" y="5069986"/>
              <a:ext cx="700145" cy="705011"/>
            </a:xfrm>
            <a:prstGeom prst="rect">
              <a:avLst/>
            </a:prstGeom>
            <a:noFill/>
            <a:ln w="9525">
              <a:noFill/>
            </a:ln>
          </p:spPr>
        </p:pic>
        <p:pic>
          <p:nvPicPr>
            <p:cNvPr id="7179" name="Picture 14"/>
            <p:cNvPicPr/>
            <p:nvPr/>
          </p:nvPicPr>
          <p:blipFill>
            <a:blip r:embed="rId11"/>
            <a:stretch>
              <a:fillRect/>
            </a:stretch>
          </p:blipFill>
          <p:spPr>
            <a:xfrm>
              <a:off x="6096075" y="4283859"/>
              <a:ext cx="1420882" cy="165682"/>
            </a:xfrm>
            <a:prstGeom prst="rect">
              <a:avLst/>
            </a:prstGeom>
            <a:noFill/>
            <a:ln w="9525">
              <a:noFill/>
            </a:ln>
          </p:spPr>
        </p:pic>
        <p:pic>
          <p:nvPicPr>
            <p:cNvPr id="7180" name="Picture 16"/>
            <p:cNvPicPr/>
            <p:nvPr/>
          </p:nvPicPr>
          <p:blipFill>
            <a:blip r:embed="rId12"/>
            <a:stretch>
              <a:fillRect/>
            </a:stretch>
          </p:blipFill>
          <p:spPr>
            <a:xfrm>
              <a:off x="4222158" y="3455449"/>
              <a:ext cx="1305907" cy="337405"/>
            </a:xfrm>
            <a:prstGeom prst="rect">
              <a:avLst/>
            </a:prstGeom>
            <a:noFill/>
            <a:ln w="9525">
              <a:noFill/>
            </a:ln>
          </p:spPr>
        </p:pic>
        <p:pic>
          <p:nvPicPr>
            <p:cNvPr id="7181" name="Picture 17"/>
            <p:cNvPicPr/>
            <p:nvPr/>
          </p:nvPicPr>
          <p:blipFill>
            <a:blip r:embed="rId13"/>
            <a:stretch>
              <a:fillRect/>
            </a:stretch>
          </p:blipFill>
          <p:spPr>
            <a:xfrm>
              <a:off x="3959603" y="4740348"/>
              <a:ext cx="1086254" cy="413342"/>
            </a:xfrm>
            <a:prstGeom prst="rect">
              <a:avLst/>
            </a:prstGeom>
            <a:noFill/>
            <a:ln w="9525">
              <a:noFill/>
            </a:ln>
          </p:spPr>
        </p:pic>
        <p:pic>
          <p:nvPicPr>
            <p:cNvPr id="7182" name="Picture 18"/>
            <p:cNvPicPr/>
            <p:nvPr/>
          </p:nvPicPr>
          <p:blipFill>
            <a:blip r:embed="rId14"/>
            <a:stretch>
              <a:fillRect/>
            </a:stretch>
          </p:blipFill>
          <p:spPr>
            <a:xfrm>
              <a:off x="7764067" y="4159598"/>
              <a:ext cx="844292" cy="302024"/>
            </a:xfrm>
            <a:prstGeom prst="rect">
              <a:avLst/>
            </a:prstGeom>
            <a:noFill/>
            <a:ln w="9525">
              <a:noFill/>
            </a:ln>
          </p:spPr>
        </p:pic>
        <p:pic>
          <p:nvPicPr>
            <p:cNvPr id="7183" name="Picture 19"/>
            <p:cNvPicPr/>
            <p:nvPr/>
          </p:nvPicPr>
          <p:blipFill>
            <a:blip r:embed="rId15"/>
            <a:stretch>
              <a:fillRect/>
            </a:stretch>
          </p:blipFill>
          <p:spPr>
            <a:xfrm>
              <a:off x="7640512" y="3337229"/>
              <a:ext cx="1004742" cy="325323"/>
            </a:xfrm>
            <a:prstGeom prst="rect">
              <a:avLst/>
            </a:prstGeom>
            <a:noFill/>
            <a:ln w="9525">
              <a:noFill/>
            </a:ln>
          </p:spPr>
        </p:pic>
        <p:pic>
          <p:nvPicPr>
            <p:cNvPr id="7184" name="Picture 20"/>
            <p:cNvPicPr/>
            <p:nvPr/>
          </p:nvPicPr>
          <p:blipFill>
            <a:blip r:embed="rId16"/>
            <a:stretch>
              <a:fillRect/>
            </a:stretch>
          </p:blipFill>
          <p:spPr>
            <a:xfrm>
              <a:off x="3110163" y="5485053"/>
              <a:ext cx="883761" cy="248523"/>
            </a:xfrm>
            <a:prstGeom prst="rect">
              <a:avLst/>
            </a:prstGeom>
            <a:noFill/>
            <a:ln w="9525">
              <a:noFill/>
            </a:ln>
          </p:spPr>
        </p:pic>
        <p:pic>
          <p:nvPicPr>
            <p:cNvPr id="7185" name="Picture 21"/>
            <p:cNvPicPr/>
            <p:nvPr/>
          </p:nvPicPr>
          <p:blipFill>
            <a:blip r:embed="rId17"/>
            <a:stretch>
              <a:fillRect/>
            </a:stretch>
          </p:blipFill>
          <p:spPr>
            <a:xfrm>
              <a:off x="6446147" y="5402212"/>
              <a:ext cx="1400290" cy="184666"/>
            </a:xfrm>
            <a:prstGeom prst="rect">
              <a:avLst/>
            </a:prstGeom>
            <a:noFill/>
            <a:ln w="9525">
              <a:noFill/>
            </a:ln>
          </p:spPr>
        </p:pic>
        <p:pic>
          <p:nvPicPr>
            <p:cNvPr id="7186" name="Picture 23"/>
            <p:cNvPicPr/>
            <p:nvPr/>
          </p:nvPicPr>
          <p:blipFill>
            <a:blip r:embed="rId18"/>
            <a:stretch>
              <a:fillRect/>
            </a:stretch>
          </p:blipFill>
          <p:spPr>
            <a:xfrm>
              <a:off x="4180973" y="5277951"/>
              <a:ext cx="926662" cy="326186"/>
            </a:xfrm>
            <a:prstGeom prst="rect">
              <a:avLst/>
            </a:prstGeom>
            <a:noFill/>
            <a:ln w="9525">
              <a:noFill/>
            </a:ln>
          </p:spPr>
        </p:pic>
        <p:pic>
          <p:nvPicPr>
            <p:cNvPr id="7187" name="Picture 24"/>
            <p:cNvPicPr/>
            <p:nvPr/>
          </p:nvPicPr>
          <p:blipFill>
            <a:blip r:embed="rId19"/>
            <a:stretch>
              <a:fillRect/>
            </a:stretch>
          </p:blipFill>
          <p:spPr>
            <a:xfrm>
              <a:off x="5457707" y="5826772"/>
              <a:ext cx="947255" cy="279588"/>
            </a:xfrm>
            <a:prstGeom prst="rect">
              <a:avLst/>
            </a:prstGeom>
            <a:noFill/>
            <a:ln w="9525">
              <a:noFill/>
            </a:ln>
          </p:spPr>
        </p:pic>
        <p:pic>
          <p:nvPicPr>
            <p:cNvPr id="7188" name="Picture 25"/>
            <p:cNvPicPr/>
            <p:nvPr/>
          </p:nvPicPr>
          <p:blipFill>
            <a:blip r:embed="rId20"/>
            <a:stretch>
              <a:fillRect/>
            </a:stretch>
          </p:blipFill>
          <p:spPr>
            <a:xfrm>
              <a:off x="3233718" y="5914791"/>
              <a:ext cx="1194365" cy="232990"/>
            </a:xfrm>
            <a:prstGeom prst="rect">
              <a:avLst/>
            </a:prstGeom>
            <a:noFill/>
            <a:ln w="9525">
              <a:noFill/>
            </a:ln>
          </p:spPr>
        </p:pic>
        <p:pic>
          <p:nvPicPr>
            <p:cNvPr id="7189" name="Picture 26"/>
            <p:cNvPicPr/>
            <p:nvPr/>
          </p:nvPicPr>
          <p:blipFill>
            <a:blip r:embed="rId21"/>
            <a:stretch>
              <a:fillRect/>
            </a:stretch>
          </p:blipFill>
          <p:spPr>
            <a:xfrm>
              <a:off x="5859261" y="3745393"/>
              <a:ext cx="1369401" cy="497046"/>
            </a:xfrm>
            <a:prstGeom prst="rect">
              <a:avLst/>
            </a:prstGeom>
            <a:noFill/>
            <a:ln w="9525">
              <a:noFill/>
            </a:ln>
          </p:spPr>
        </p:pic>
        <p:pic>
          <p:nvPicPr>
            <p:cNvPr id="7190" name="Picture 27"/>
            <p:cNvPicPr/>
            <p:nvPr/>
          </p:nvPicPr>
          <p:blipFill>
            <a:blip r:embed="rId22"/>
            <a:stretch>
              <a:fillRect/>
            </a:stretch>
          </p:blipFill>
          <p:spPr>
            <a:xfrm>
              <a:off x="6487332" y="3372608"/>
              <a:ext cx="1111995" cy="372784"/>
            </a:xfrm>
            <a:prstGeom prst="rect">
              <a:avLst/>
            </a:prstGeom>
            <a:noFill/>
            <a:ln w="9525">
              <a:noFill/>
            </a:ln>
          </p:spPr>
        </p:pic>
        <p:pic>
          <p:nvPicPr>
            <p:cNvPr id="7191" name="Picture 29"/>
            <p:cNvPicPr/>
            <p:nvPr/>
          </p:nvPicPr>
          <p:blipFill>
            <a:blip r:embed="rId23"/>
            <a:stretch>
              <a:fillRect/>
            </a:stretch>
          </p:blipFill>
          <p:spPr>
            <a:xfrm>
              <a:off x="7382248" y="5609315"/>
              <a:ext cx="1370259" cy="302888"/>
            </a:xfrm>
            <a:prstGeom prst="rect">
              <a:avLst/>
            </a:prstGeom>
            <a:noFill/>
            <a:ln w="9525">
              <a:noFill/>
            </a:ln>
          </p:spPr>
        </p:pic>
        <p:pic>
          <p:nvPicPr>
            <p:cNvPr id="7192" name="Picture 30"/>
            <p:cNvPicPr/>
            <p:nvPr/>
          </p:nvPicPr>
          <p:blipFill>
            <a:blip r:embed="rId24"/>
            <a:stretch>
              <a:fillRect/>
            </a:stretch>
          </p:blipFill>
          <p:spPr>
            <a:xfrm>
              <a:off x="7846437" y="4616086"/>
              <a:ext cx="1647400" cy="247660"/>
            </a:xfrm>
            <a:prstGeom prst="rect">
              <a:avLst/>
            </a:prstGeom>
            <a:noFill/>
            <a:ln w="9525">
              <a:noFill/>
            </a:ln>
          </p:spPr>
        </p:pic>
        <p:pic>
          <p:nvPicPr>
            <p:cNvPr id="7193" name="Picture 32"/>
            <p:cNvPicPr/>
            <p:nvPr/>
          </p:nvPicPr>
          <p:blipFill>
            <a:blip r:embed="rId25"/>
            <a:srcRect t="30000" b="29999"/>
            <a:stretch>
              <a:fillRect/>
            </a:stretch>
          </p:blipFill>
          <p:spPr>
            <a:xfrm>
              <a:off x="8546581" y="3331188"/>
              <a:ext cx="1029625" cy="414205"/>
            </a:xfrm>
            <a:prstGeom prst="rect">
              <a:avLst/>
            </a:prstGeom>
            <a:noFill/>
            <a:ln w="9525">
              <a:noFill/>
            </a:ln>
          </p:spPr>
        </p:pic>
        <p:pic>
          <p:nvPicPr>
            <p:cNvPr id="7194" name="Picture 33"/>
            <p:cNvPicPr/>
            <p:nvPr/>
          </p:nvPicPr>
          <p:blipFill>
            <a:blip r:embed="rId26"/>
            <a:stretch>
              <a:fillRect/>
            </a:stretch>
          </p:blipFill>
          <p:spPr>
            <a:xfrm>
              <a:off x="3068978" y="2792722"/>
              <a:ext cx="617775" cy="528974"/>
            </a:xfrm>
            <a:prstGeom prst="rect">
              <a:avLst/>
            </a:prstGeom>
            <a:noFill/>
            <a:ln w="9525">
              <a:noFill/>
            </a:ln>
          </p:spPr>
        </p:pic>
        <p:pic>
          <p:nvPicPr>
            <p:cNvPr id="7195" name="Picture 34"/>
            <p:cNvPicPr/>
            <p:nvPr/>
          </p:nvPicPr>
          <p:blipFill>
            <a:blip r:embed="rId27"/>
            <a:stretch>
              <a:fillRect/>
            </a:stretch>
          </p:blipFill>
          <p:spPr>
            <a:xfrm>
              <a:off x="7655098" y="5029428"/>
              <a:ext cx="1426888" cy="165682"/>
            </a:xfrm>
            <a:prstGeom prst="rect">
              <a:avLst/>
            </a:prstGeom>
            <a:noFill/>
            <a:ln w="9525">
              <a:noFill/>
            </a:ln>
          </p:spPr>
        </p:pic>
        <p:pic>
          <p:nvPicPr>
            <p:cNvPr id="7196" name="Picture 35"/>
            <p:cNvPicPr/>
            <p:nvPr/>
          </p:nvPicPr>
          <p:blipFill>
            <a:blip r:embed="rId28"/>
            <a:stretch>
              <a:fillRect/>
            </a:stretch>
          </p:blipFill>
          <p:spPr>
            <a:xfrm>
              <a:off x="3151348" y="2254255"/>
              <a:ext cx="1359105" cy="538466"/>
            </a:xfrm>
            <a:prstGeom prst="rect">
              <a:avLst/>
            </a:prstGeom>
            <a:noFill/>
            <a:ln w="9525">
              <a:noFill/>
            </a:ln>
          </p:spPr>
        </p:pic>
        <p:pic>
          <p:nvPicPr>
            <p:cNvPr id="7197" name="Picture 36"/>
            <p:cNvPicPr/>
            <p:nvPr/>
          </p:nvPicPr>
          <p:blipFill>
            <a:blip r:embed="rId29"/>
            <a:stretch>
              <a:fillRect/>
            </a:stretch>
          </p:blipFill>
          <p:spPr>
            <a:xfrm>
              <a:off x="6199037" y="4988007"/>
              <a:ext cx="1235550" cy="289943"/>
            </a:xfrm>
            <a:prstGeom prst="rect">
              <a:avLst/>
            </a:prstGeom>
            <a:noFill/>
            <a:ln w="9525">
              <a:noFill/>
            </a:ln>
          </p:spPr>
        </p:pic>
        <p:pic>
          <p:nvPicPr>
            <p:cNvPr id="7198" name="Picture 40" descr="Unknown-4"/>
            <p:cNvPicPr>
              <a:picLocks noChangeAspect="1"/>
            </p:cNvPicPr>
            <p:nvPr/>
          </p:nvPicPr>
          <p:blipFill>
            <a:blip r:embed="rId30"/>
            <a:srcRect b="18089"/>
            <a:stretch>
              <a:fillRect/>
            </a:stretch>
          </p:blipFill>
          <p:spPr>
            <a:xfrm>
              <a:off x="7352217" y="1632948"/>
              <a:ext cx="947255" cy="621307"/>
            </a:xfrm>
            <a:prstGeom prst="rect">
              <a:avLst/>
            </a:prstGeom>
            <a:noFill/>
            <a:ln w="9525">
              <a:noFill/>
            </a:ln>
          </p:spPr>
        </p:pic>
        <p:pic>
          <p:nvPicPr>
            <p:cNvPr id="7199" name="Picture 48" descr="Cfengine Logo-1.png"/>
            <p:cNvPicPr>
              <a:picLocks noChangeAspect="1"/>
            </p:cNvPicPr>
            <p:nvPr/>
          </p:nvPicPr>
          <p:blipFill>
            <a:blip r:embed="rId31"/>
            <a:stretch>
              <a:fillRect/>
            </a:stretch>
          </p:blipFill>
          <p:spPr>
            <a:xfrm>
              <a:off x="6513073" y="5774997"/>
              <a:ext cx="674404" cy="440093"/>
            </a:xfrm>
            <a:prstGeom prst="rect">
              <a:avLst/>
            </a:prstGeom>
            <a:noFill/>
            <a:ln w="9525">
              <a:noFill/>
            </a:ln>
          </p:spPr>
        </p:pic>
        <p:pic>
          <p:nvPicPr>
            <p:cNvPr id="7200" name="Picture 56"/>
            <p:cNvPicPr>
              <a:picLocks noChangeAspect="1"/>
            </p:cNvPicPr>
            <p:nvPr/>
          </p:nvPicPr>
          <p:blipFill>
            <a:blip r:embed="rId32"/>
            <a:stretch>
              <a:fillRect/>
            </a:stretch>
          </p:blipFill>
          <p:spPr>
            <a:xfrm>
              <a:off x="7393402" y="5982099"/>
              <a:ext cx="988440" cy="228676"/>
            </a:xfrm>
            <a:prstGeom prst="rect">
              <a:avLst/>
            </a:prstGeom>
            <a:noFill/>
            <a:ln w="9525">
              <a:noFill/>
            </a:ln>
          </p:spPr>
        </p:pic>
        <p:pic>
          <p:nvPicPr>
            <p:cNvPr id="7201" name="Picture 57"/>
            <p:cNvPicPr>
              <a:picLocks noChangeAspect="1"/>
            </p:cNvPicPr>
            <p:nvPr/>
          </p:nvPicPr>
          <p:blipFill>
            <a:blip r:embed="rId33"/>
            <a:stretch>
              <a:fillRect/>
            </a:stretch>
          </p:blipFill>
          <p:spPr>
            <a:xfrm>
              <a:off x="4263343" y="3855847"/>
              <a:ext cx="1578758" cy="303750"/>
            </a:xfrm>
            <a:prstGeom prst="rect">
              <a:avLst/>
            </a:prstGeom>
            <a:noFill/>
            <a:ln w="9525">
              <a:noFill/>
            </a:ln>
          </p:spPr>
        </p:pic>
        <p:pic>
          <p:nvPicPr>
            <p:cNvPr id="7202" name="Picture 45" descr="687px-Canonical_logo.png"/>
            <p:cNvPicPr>
              <a:picLocks noChangeAspect="1"/>
            </p:cNvPicPr>
            <p:nvPr/>
          </p:nvPicPr>
          <p:blipFill>
            <a:blip r:embed="rId34"/>
            <a:stretch>
              <a:fillRect/>
            </a:stretch>
          </p:blipFill>
          <p:spPr>
            <a:xfrm>
              <a:off x="4963487" y="2129994"/>
              <a:ext cx="1647400" cy="240757"/>
            </a:xfrm>
            <a:prstGeom prst="rect">
              <a:avLst/>
            </a:prstGeom>
            <a:noFill/>
            <a:ln w="9525">
              <a:noFill/>
            </a:ln>
          </p:spPr>
        </p:pic>
        <p:pic>
          <p:nvPicPr>
            <p:cNvPr id="7203" name="Picture 46" descr="Cisco LOGO.gif"/>
            <p:cNvPicPr>
              <a:picLocks noChangeAspect="1"/>
            </p:cNvPicPr>
            <p:nvPr/>
          </p:nvPicPr>
          <p:blipFill>
            <a:blip r:embed="rId35"/>
            <a:srcRect t="11926"/>
            <a:stretch>
              <a:fillRect/>
            </a:stretch>
          </p:blipFill>
          <p:spPr>
            <a:xfrm>
              <a:off x="6281407" y="2627040"/>
              <a:ext cx="1126581" cy="662728"/>
            </a:xfrm>
            <a:prstGeom prst="rect">
              <a:avLst/>
            </a:prstGeom>
            <a:noFill/>
            <a:ln w="9525">
              <a:noFill/>
            </a:ln>
          </p:spPr>
        </p:pic>
        <p:pic>
          <p:nvPicPr>
            <p:cNvPr id="7204" name="Picture 47" descr="GridDynamicsLogo.jpg"/>
            <p:cNvPicPr>
              <a:picLocks noChangeAspect="1"/>
            </p:cNvPicPr>
            <p:nvPr/>
          </p:nvPicPr>
          <p:blipFill>
            <a:blip r:embed="rId36"/>
            <a:stretch>
              <a:fillRect/>
            </a:stretch>
          </p:blipFill>
          <p:spPr>
            <a:xfrm>
              <a:off x="3122175" y="4399491"/>
              <a:ext cx="1511832" cy="298573"/>
            </a:xfrm>
            <a:prstGeom prst="rect">
              <a:avLst/>
            </a:prstGeom>
            <a:noFill/>
            <a:ln w="9525">
              <a:noFill/>
            </a:ln>
          </p:spPr>
        </p:pic>
        <p:pic>
          <p:nvPicPr>
            <p:cNvPr id="7205" name="Picture 48" descr="logo.jpg"/>
            <p:cNvPicPr>
              <a:picLocks noChangeAspect="1"/>
            </p:cNvPicPr>
            <p:nvPr/>
          </p:nvPicPr>
          <p:blipFill>
            <a:blip r:embed="rId37"/>
            <a:stretch>
              <a:fillRect/>
            </a:stretch>
          </p:blipFill>
          <p:spPr>
            <a:xfrm>
              <a:off x="4551638" y="5624847"/>
              <a:ext cx="741330" cy="605775"/>
            </a:xfrm>
            <a:prstGeom prst="rect">
              <a:avLst/>
            </a:prstGeom>
            <a:noFill/>
            <a:ln w="9525">
              <a:noFill/>
            </a:ln>
          </p:spPr>
        </p:pic>
        <p:pic>
          <p:nvPicPr>
            <p:cNvPr id="7206" name="Picture 39"/>
            <p:cNvPicPr/>
            <p:nvPr/>
          </p:nvPicPr>
          <p:blipFill>
            <a:blip r:embed="rId38"/>
            <a:stretch>
              <a:fillRect/>
            </a:stretch>
          </p:blipFill>
          <p:spPr>
            <a:xfrm>
              <a:off x="4658890" y="2507956"/>
              <a:ext cx="1622517" cy="367607"/>
            </a:xfrm>
            <a:prstGeom prst="rect">
              <a:avLst/>
            </a:prstGeom>
            <a:noFill/>
            <a:ln w="9525">
              <a:noFill/>
            </a:ln>
          </p:spPr>
        </p:pic>
        <p:pic>
          <p:nvPicPr>
            <p:cNvPr id="7207" name="Picture 37"/>
            <p:cNvPicPr/>
            <p:nvPr/>
          </p:nvPicPr>
          <p:blipFill>
            <a:blip r:embed="rId39"/>
            <a:stretch>
              <a:fillRect/>
            </a:stretch>
          </p:blipFill>
          <p:spPr>
            <a:xfrm>
              <a:off x="8874345" y="2254255"/>
              <a:ext cx="578306" cy="579887"/>
            </a:xfrm>
            <a:prstGeom prst="rect">
              <a:avLst/>
            </a:prstGeom>
            <a:noFill/>
            <a:ln w="9525">
              <a:noFill/>
            </a:ln>
          </p:spPr>
        </p:pic>
        <p:pic>
          <p:nvPicPr>
            <p:cNvPr id="7208" name="Picture 48" descr="gluster_logo.jpg"/>
            <p:cNvPicPr>
              <a:picLocks noChangeAspect="1"/>
            </p:cNvPicPr>
            <p:nvPr/>
          </p:nvPicPr>
          <p:blipFill>
            <a:blip r:embed="rId40"/>
            <a:stretch>
              <a:fillRect/>
            </a:stretch>
          </p:blipFill>
          <p:spPr>
            <a:xfrm>
              <a:off x="7846437" y="3745393"/>
              <a:ext cx="1317920" cy="374510"/>
            </a:xfrm>
            <a:prstGeom prst="rect">
              <a:avLst/>
            </a:prstGeom>
            <a:noFill/>
            <a:ln w="9525">
              <a:noFill/>
            </a:ln>
          </p:spPr>
        </p:pic>
        <p:pic>
          <p:nvPicPr>
            <p:cNvPr id="7209" name="Picture 50" descr="arista_logo.jpg"/>
            <p:cNvPicPr>
              <a:picLocks noChangeAspect="1"/>
            </p:cNvPicPr>
            <p:nvPr/>
          </p:nvPicPr>
          <p:blipFill>
            <a:blip r:embed="rId41"/>
            <a:stretch>
              <a:fillRect/>
            </a:stretch>
          </p:blipFill>
          <p:spPr>
            <a:xfrm>
              <a:off x="3645568" y="2088573"/>
              <a:ext cx="1070810" cy="167408"/>
            </a:xfrm>
            <a:prstGeom prst="rect">
              <a:avLst/>
            </a:prstGeom>
            <a:noFill/>
            <a:ln w="9525">
              <a:noFill/>
            </a:ln>
          </p:spPr>
        </p:pic>
        <p:pic>
          <p:nvPicPr>
            <p:cNvPr id="7210" name="Picture 51" descr="logo-1.gif"/>
            <p:cNvPicPr>
              <a:picLocks noChangeAspect="1"/>
            </p:cNvPicPr>
            <p:nvPr/>
          </p:nvPicPr>
          <p:blipFill>
            <a:blip r:embed="rId42"/>
            <a:stretch>
              <a:fillRect/>
            </a:stretch>
          </p:blipFill>
          <p:spPr>
            <a:xfrm>
              <a:off x="2945423" y="3455449"/>
              <a:ext cx="1510116" cy="469432"/>
            </a:xfrm>
            <a:prstGeom prst="rect">
              <a:avLst/>
            </a:prstGeom>
            <a:noFill/>
            <a:ln w="9525">
              <a:noFill/>
            </a:ln>
          </p:spPr>
        </p:pic>
        <p:pic>
          <p:nvPicPr>
            <p:cNvPr id="7211" name="Picture 52" descr="equinix-logo-colour.jpg"/>
            <p:cNvPicPr>
              <a:picLocks noChangeAspect="1"/>
            </p:cNvPicPr>
            <p:nvPr/>
          </p:nvPicPr>
          <p:blipFill>
            <a:blip r:embed="rId43"/>
            <a:stretch>
              <a:fillRect/>
            </a:stretch>
          </p:blipFill>
          <p:spPr>
            <a:xfrm>
              <a:off x="8423026" y="1798630"/>
              <a:ext cx="864885" cy="420246"/>
            </a:xfrm>
            <a:prstGeom prst="rect">
              <a:avLst/>
            </a:prstGeom>
            <a:noFill/>
            <a:ln w="9525">
              <a:noFill/>
            </a:ln>
          </p:spPr>
        </p:pic>
        <p:pic>
          <p:nvPicPr>
            <p:cNvPr id="7212" name="Picture 53" descr="CSS-Corp.gif"/>
            <p:cNvPicPr>
              <a:picLocks noChangeAspect="1"/>
            </p:cNvPicPr>
            <p:nvPr/>
          </p:nvPicPr>
          <p:blipFill>
            <a:blip r:embed="rId44"/>
            <a:srcRect t="28302" b="26414"/>
            <a:stretch>
              <a:fillRect/>
            </a:stretch>
          </p:blipFill>
          <p:spPr>
            <a:xfrm>
              <a:off x="8793691" y="4159598"/>
              <a:ext cx="727601" cy="331364"/>
            </a:xfrm>
            <a:prstGeom prst="rect">
              <a:avLst/>
            </a:prstGeom>
            <a:noFill/>
            <a:ln w="9525">
              <a:noFill/>
            </a:ln>
          </p:spPr>
        </p:pic>
        <p:pic>
          <p:nvPicPr>
            <p:cNvPr id="7213" name="Picture 54" descr="385046_Memset_logo.gif"/>
            <p:cNvPicPr>
              <a:picLocks noChangeAspect="1"/>
            </p:cNvPicPr>
            <p:nvPr/>
          </p:nvPicPr>
          <p:blipFill>
            <a:blip r:embed="rId45"/>
            <a:stretch>
              <a:fillRect/>
            </a:stretch>
          </p:blipFill>
          <p:spPr>
            <a:xfrm>
              <a:off x="5169412" y="4618675"/>
              <a:ext cx="1015896" cy="203651"/>
            </a:xfrm>
            <a:prstGeom prst="rect">
              <a:avLst/>
            </a:prstGeom>
            <a:noFill/>
            <a:ln w="9525">
              <a:noFill/>
            </a:ln>
          </p:spPr>
        </p:pic>
        <p:pic>
          <p:nvPicPr>
            <p:cNvPr id="7214" name="Picture 55" descr="KT-logo-White.png"/>
            <p:cNvPicPr>
              <a:picLocks noChangeAspect="1"/>
            </p:cNvPicPr>
            <p:nvPr/>
          </p:nvPicPr>
          <p:blipFill>
            <a:blip r:embed="rId46"/>
            <a:stretch>
              <a:fillRect/>
            </a:stretch>
          </p:blipFill>
          <p:spPr>
            <a:xfrm>
              <a:off x="5004672" y="2916983"/>
              <a:ext cx="494220" cy="441819"/>
            </a:xfrm>
            <a:prstGeom prst="rect">
              <a:avLst/>
            </a:prstGeom>
            <a:noFill/>
            <a:ln w="9525">
              <a:noFill/>
            </a:ln>
          </p:spPr>
        </p:pic>
        <p:pic>
          <p:nvPicPr>
            <p:cNvPr id="7215" name="Picture 56" descr="logo_so_tw_bigger.jpg"/>
            <p:cNvPicPr>
              <a:picLocks noChangeAspect="1"/>
            </p:cNvPicPr>
            <p:nvPr/>
          </p:nvPicPr>
          <p:blipFill>
            <a:blip r:embed="rId47"/>
            <a:stretch>
              <a:fillRect/>
            </a:stretch>
          </p:blipFill>
          <p:spPr>
            <a:xfrm>
              <a:off x="8052361" y="2337096"/>
              <a:ext cx="576590" cy="579887"/>
            </a:xfrm>
            <a:prstGeom prst="rect">
              <a:avLst/>
            </a:prstGeom>
            <a:noFill/>
            <a:ln w="9525">
              <a:noFill/>
            </a:ln>
          </p:spPr>
        </p:pic>
        <p:pic>
          <p:nvPicPr>
            <p:cNvPr id="7216" name="Picture 57" descr="cybera_logo.gif"/>
            <p:cNvPicPr>
              <a:picLocks noChangeAspect="1"/>
            </p:cNvPicPr>
            <p:nvPr/>
          </p:nvPicPr>
          <p:blipFill>
            <a:blip r:embed="rId48"/>
            <a:stretch>
              <a:fillRect/>
            </a:stretch>
          </p:blipFill>
          <p:spPr>
            <a:xfrm>
              <a:off x="4634007" y="3384689"/>
              <a:ext cx="974711" cy="443544"/>
            </a:xfrm>
            <a:prstGeom prst="rect">
              <a:avLst/>
            </a:prstGeom>
            <a:noFill/>
            <a:ln w="9525">
              <a:noFill/>
            </a:ln>
          </p:spPr>
        </p:pic>
        <p:pic>
          <p:nvPicPr>
            <p:cNvPr id="7217" name="Picture 52"/>
            <p:cNvPicPr>
              <a:picLocks noChangeAspect="1"/>
            </p:cNvPicPr>
            <p:nvPr/>
          </p:nvPicPr>
          <p:blipFill>
            <a:blip r:embed="rId49"/>
            <a:stretch>
              <a:fillRect/>
            </a:stretch>
          </p:blipFill>
          <p:spPr>
            <a:xfrm>
              <a:off x="7297303" y="2792722"/>
              <a:ext cx="796243" cy="517756"/>
            </a:xfrm>
            <a:prstGeom prst="rect">
              <a:avLst/>
            </a:prstGeom>
            <a:noFill/>
            <a:ln w="9525">
              <a:noFill/>
            </a:ln>
          </p:spPr>
        </p:pic>
        <p:pic>
          <p:nvPicPr>
            <p:cNvPr id="7218" name="Picture 42" descr="images-3.jpeg"/>
            <p:cNvPicPr>
              <a:picLocks noChangeAspect="1"/>
            </p:cNvPicPr>
            <p:nvPr/>
          </p:nvPicPr>
          <p:blipFill>
            <a:blip r:embed="rId50"/>
            <a:stretch>
              <a:fillRect/>
            </a:stretch>
          </p:blipFill>
          <p:spPr>
            <a:xfrm>
              <a:off x="5704817" y="2958404"/>
              <a:ext cx="708725" cy="703286"/>
            </a:xfrm>
            <a:prstGeom prst="rect">
              <a:avLst/>
            </a:prstGeom>
            <a:noFill/>
            <a:ln w="9525">
              <a:noFill/>
            </a:ln>
          </p:spPr>
        </p:pic>
        <p:pic>
          <p:nvPicPr>
            <p:cNvPr id="7219" name="Picture 53"/>
            <p:cNvPicPr>
              <a:picLocks noChangeAspect="1"/>
            </p:cNvPicPr>
            <p:nvPr/>
          </p:nvPicPr>
          <p:blipFill>
            <a:blip r:embed="rId51"/>
            <a:stretch>
              <a:fillRect/>
            </a:stretch>
          </p:blipFill>
          <p:spPr>
            <a:xfrm>
              <a:off x="5306696" y="5422923"/>
              <a:ext cx="974711" cy="269233"/>
            </a:xfrm>
            <a:prstGeom prst="rect">
              <a:avLst/>
            </a:prstGeom>
            <a:noFill/>
            <a:ln w="9525">
              <a:noFill/>
            </a:ln>
          </p:spPr>
        </p:pic>
        <p:pic>
          <p:nvPicPr>
            <p:cNvPr id="7220" name="Picture 54"/>
            <p:cNvPicPr>
              <a:picLocks noChangeAspect="1"/>
            </p:cNvPicPr>
            <p:nvPr/>
          </p:nvPicPr>
          <p:blipFill>
            <a:blip r:embed="rId52"/>
            <a:stretch>
              <a:fillRect/>
            </a:stretch>
          </p:blipFill>
          <p:spPr>
            <a:xfrm>
              <a:off x="3068978" y="3952495"/>
              <a:ext cx="1111995" cy="338267"/>
            </a:xfrm>
            <a:prstGeom prst="rect">
              <a:avLst/>
            </a:prstGeom>
            <a:noFill/>
            <a:ln w="9525">
              <a:noFill/>
            </a:ln>
          </p:spPr>
        </p:pic>
        <p:pic>
          <p:nvPicPr>
            <p:cNvPr id="6" name="图片 5"/>
            <p:cNvPicPr>
              <a:picLocks noChangeAspect="1"/>
            </p:cNvPicPr>
            <p:nvPr/>
          </p:nvPicPr>
          <p:blipFill>
            <a:blip r:embed="rId53"/>
            <a:stretch>
              <a:fillRect/>
            </a:stretch>
          </p:blipFill>
          <p:spPr>
            <a:xfrm>
              <a:off x="5842101" y="1641150"/>
              <a:ext cx="1272868" cy="388765"/>
            </a:xfrm>
            <a:prstGeom prst="rect">
              <a:avLst/>
            </a:prstGeom>
          </p:spPr>
        </p:pic>
        <p:pic>
          <p:nvPicPr>
            <p:cNvPr id="7" name="图片 6"/>
            <p:cNvPicPr>
              <a:picLocks noChangeAspect="1"/>
            </p:cNvPicPr>
            <p:nvPr/>
          </p:nvPicPr>
          <p:blipFill>
            <a:blip r:embed="rId54"/>
            <a:stretch>
              <a:fillRect/>
            </a:stretch>
          </p:blipFill>
          <p:spPr>
            <a:xfrm>
              <a:off x="5267864" y="5766794"/>
              <a:ext cx="2016087" cy="443662"/>
            </a:xfrm>
            <a:prstGeom prst="rect">
              <a:avLst/>
            </a:prstGeom>
          </p:spPr>
        </p:pic>
        <p:pic>
          <p:nvPicPr>
            <p:cNvPr id="3" name="图片 2"/>
            <p:cNvPicPr>
              <a:picLocks noChangeAspect="1"/>
            </p:cNvPicPr>
            <p:nvPr/>
          </p:nvPicPr>
          <p:blipFill>
            <a:blip r:embed="rId55"/>
            <a:stretch>
              <a:fillRect/>
            </a:stretch>
          </p:blipFill>
          <p:spPr>
            <a:xfrm>
              <a:off x="4724988" y="1632948"/>
              <a:ext cx="888847" cy="429634"/>
            </a:xfrm>
            <a:prstGeom prst="rect">
              <a:avLst/>
            </a:prstGeom>
          </p:spPr>
        </p:pic>
      </p:grpSp>
      <p:pic>
        <p:nvPicPr>
          <p:cNvPr id="61" name="Picture 2" descr="http://www.yunsd.net/wp-content/uploads/2011/10/OpenStack.jpeg">
            <a:extLst>
              <a:ext uri="{FF2B5EF4-FFF2-40B4-BE49-F238E27FC236}">
                <a16:creationId xmlns:a16="http://schemas.microsoft.com/office/drawing/2014/main" id="{4427E9E1-E4CB-4490-8429-16AD390F6D02}"/>
              </a:ext>
            </a:extLst>
          </p:cNvPr>
          <p:cNvPicPr>
            <a:picLocks noChangeAspect="1"/>
          </p:cNvPicPr>
          <p:nvPr/>
        </p:nvPicPr>
        <p:blipFill>
          <a:blip r:embed="rId56"/>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3641095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chemeClr val="accent4"/>
                </a:solidFill>
              </a:rPr>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sym typeface="+mn-ea"/>
              </a:rPr>
              <a:t>组件介绍之对象存储组件</a:t>
            </a:r>
            <a:r>
              <a:rPr lang="en-US" altLang="zh-CN" sz="2823" b="1" kern="0">
                <a:solidFill>
                  <a:schemeClr val="accent2"/>
                </a:solidFill>
                <a:latin typeface="微软雅黑" panose="020B0503020204020204" pitchFamily="34" charset="-122"/>
                <a:ea typeface="微软雅黑" panose="020B0503020204020204" pitchFamily="34" charset="-122"/>
                <a:sym typeface="+mn-ea"/>
              </a:rPr>
              <a:t>Swift</a:t>
            </a:r>
            <a:endParaRPr lang="en-US" altLang="zh-CN" sz="2823" b="1" kern="0" dirty="0" err="1">
              <a:solidFill>
                <a:schemeClr val="accent2"/>
              </a:solidFill>
              <a:latin typeface="微软雅黑" panose="020B0503020204020204" pitchFamily="34" charset="-122"/>
              <a:ea typeface="微软雅黑" panose="020B0503020204020204" pitchFamily="34" charset="-122"/>
              <a:sym typeface="+mn-ea"/>
            </a:endParaRPr>
          </a:p>
        </p:txBody>
      </p:sp>
      <p:sp>
        <p:nvSpPr>
          <p:cNvPr id="11" name="Title 3">
            <a:extLst>
              <a:ext uri="{FF2B5EF4-FFF2-40B4-BE49-F238E27FC236}">
                <a16:creationId xmlns:a16="http://schemas.microsoft.com/office/drawing/2014/main" id="{DD54EBA9-9EF2-4DB5-84DE-CC152E7DDB9F}"/>
              </a:ext>
            </a:extLst>
          </p:cNvPr>
          <p:cNvSpPr>
            <a:spLocks noGrp="1"/>
          </p:cNvSpPr>
          <p:nvPr/>
        </p:nvSpPr>
        <p:spPr>
          <a:xfrm>
            <a:off x="812787" y="1031909"/>
            <a:ext cx="7877850"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zh-CN" altLang="en-US" sz="2000" dirty="0">
                <a:latin typeface="微软雅黑" panose="020B0503020204020204" pitchFamily="34" charset="-122"/>
                <a:ea typeface="微软雅黑" panose="020B0503020204020204" pitchFamily="34" charset="-122"/>
              </a:rPr>
              <a:t>对象存储</a:t>
            </a:r>
            <a:r>
              <a:rPr lang="en-GB" sz="2000" dirty="0">
                <a:latin typeface="微软雅黑" panose="020B0503020204020204" pitchFamily="34" charset="-122"/>
                <a:ea typeface="微软雅黑" panose="020B0503020204020204" pitchFamily="34" charset="-122"/>
              </a:rPr>
              <a:t>Swift</a:t>
            </a:r>
            <a:r>
              <a:rPr lang="zh-CN" altLang="en-US" sz="2000" dirty="0">
                <a:latin typeface="微软雅黑" panose="020B0503020204020204" pitchFamily="34" charset="-122"/>
                <a:ea typeface="微软雅黑" panose="020B0503020204020204" pitchFamily="34" charset="-122"/>
              </a:rPr>
              <a:t>数据模型</a:t>
            </a:r>
            <a:endParaRPr lang="en-GB" sz="20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663B9AB0-9D6D-452D-8B8F-EF041CCE561E}"/>
              </a:ext>
            </a:extLst>
          </p:cNvPr>
          <p:cNvSpPr/>
          <p:nvPr/>
        </p:nvSpPr>
        <p:spPr>
          <a:xfrm>
            <a:off x="812787" y="1547614"/>
            <a:ext cx="8444303" cy="584775"/>
          </a:xfrm>
          <a:prstGeom prst="rect">
            <a:avLst/>
          </a:prstGeom>
        </p:spPr>
        <p:txBody>
          <a:bodyPr wrap="square">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Swift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采用层次数据模型，共设三层逻辑结构：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Account/Container/Object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（即账户</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容器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对象</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，每层节点数均没有限制，可以任意扩展。数据存储基于</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NWR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理论</a:t>
            </a:r>
          </a:p>
        </p:txBody>
      </p:sp>
      <p:pic>
        <p:nvPicPr>
          <p:cNvPr id="13" name="Picture 2">
            <a:extLst>
              <a:ext uri="{FF2B5EF4-FFF2-40B4-BE49-F238E27FC236}">
                <a16:creationId xmlns:a16="http://schemas.microsoft.com/office/drawing/2014/main" id="{536E47BF-666C-459C-8558-499341A5352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7338" t="14783" r="9727" b="17679"/>
          <a:stretch>
            <a:fillRect/>
          </a:stretch>
        </p:blipFill>
        <p:spPr bwMode="auto">
          <a:xfrm>
            <a:off x="2515391" y="2308485"/>
            <a:ext cx="2816427" cy="1718064"/>
          </a:xfrm>
          <a:prstGeom prst="rect">
            <a:avLst/>
          </a:prstGeom>
          <a:noFill/>
          <a:ln>
            <a:noFill/>
          </a:ln>
          <a:effectLst/>
          <a:extLst>
            <a:ext uri="{909E8E84-426E-40DD-AFC4-6F175D3DCCD1}">
              <a14:hiddenFill xmlns:a14="http://schemas.microsoft.com/office/drawing/2010/main">
                <a:blipFill dpi="0" rotWithShape="0">
                  <a:blip/>
                  <a:srcRect l="7338" t="14783" r="9727" b="17679"/>
                  <a:stretch>
                    <a:fillRect/>
                  </a:stretch>
                </a:blipFill>
              </a14:hiddenFill>
            </a:ext>
            <a:ext uri="{91240B29-F687-4F45-9708-019B960494DF}">
              <a14:hiddenLine xmlns:a14="http://schemas.microsoft.com/office/drawing/2010/main" w="9525">
                <a:solidFill>
                  <a:srgbClr val="80808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3">
            <a:extLst>
              <a:ext uri="{FF2B5EF4-FFF2-40B4-BE49-F238E27FC236}">
                <a16:creationId xmlns:a16="http://schemas.microsoft.com/office/drawing/2014/main" id="{F253767F-F594-4720-B7D4-D66933BFDE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439" y="4209672"/>
            <a:ext cx="4414497" cy="1832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a:extLst>
              <a:ext uri="{FF2B5EF4-FFF2-40B4-BE49-F238E27FC236}">
                <a16:creationId xmlns:a16="http://schemas.microsoft.com/office/drawing/2014/main" id="{21F9B0DB-26FE-4D2D-BE90-6DBF32BF4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970" y="2132389"/>
            <a:ext cx="2896234" cy="2246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9">
            <a:extLst>
              <a:ext uri="{FF2B5EF4-FFF2-40B4-BE49-F238E27FC236}">
                <a16:creationId xmlns:a16="http://schemas.microsoft.com/office/drawing/2014/main" id="{76FC7182-70CD-45F3-A9E0-46A633C0CFDD}"/>
              </a:ext>
            </a:extLst>
          </p:cNvPr>
          <p:cNvSpPr txBox="1"/>
          <p:nvPr/>
        </p:nvSpPr>
        <p:spPr>
          <a:xfrm>
            <a:off x="5848970" y="4601529"/>
            <a:ext cx="3440521" cy="1015663"/>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类似文件存储过程</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Touch </a:t>
            </a:r>
            <a:r>
              <a:rPr lang="en-US" altLang="zh-CN" sz="1200" dirty="0" err="1">
                <a:latin typeface="微软雅黑" panose="020B0503020204020204" pitchFamily="34" charset="-122"/>
                <a:ea typeface="微软雅黑" panose="020B0503020204020204" pitchFamily="34" charset="-122"/>
              </a:rPr>
              <a:t>fileA</a:t>
            </a:r>
            <a:endParaRPr lang="en-US" altLang="zh-CN" sz="1200" dirty="0">
              <a:latin typeface="微软雅黑" panose="020B0503020204020204" pitchFamily="34" charset="-122"/>
              <a:ea typeface="微软雅黑" panose="020B0503020204020204" pitchFamily="34" charset="-122"/>
              <a:sym typeface="Wingdings" panose="05000000000000000000" pitchFamily="2" charset="2"/>
            </a:endParaRPr>
          </a:p>
          <a:p>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在对应的磁盘块组中对应的元数据区域产生对应的</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inode</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，基于这个</a:t>
            </a:r>
            <a:r>
              <a:rPr lang="en-US" altLang="zh-CN" sz="1200" dirty="0" err="1">
                <a:latin typeface="微软雅黑" panose="020B0503020204020204" pitchFamily="34" charset="-122"/>
                <a:ea typeface="微软雅黑" panose="020B0503020204020204" pitchFamily="34" charset="-122"/>
                <a:sym typeface="Wingdings" panose="05000000000000000000" pitchFamily="2" charset="2"/>
              </a:rPr>
              <a:t>inode</a:t>
            </a:r>
            <a:r>
              <a:rPr lang="zh-CN" altLang="en-US" sz="1200" dirty="0">
                <a:latin typeface="微软雅黑" panose="020B0503020204020204" pitchFamily="34" charset="-122"/>
                <a:ea typeface="微软雅黑" panose="020B0503020204020204" pitchFamily="34" charset="-122"/>
                <a:sym typeface="Wingdings" panose="05000000000000000000" pitchFamily="2" charset="2"/>
              </a:rPr>
              <a:t>存储数据到数据区中对应的块组中的</a:t>
            </a:r>
            <a:r>
              <a:rPr lang="en-US" altLang="zh-CN" sz="1200" dirty="0">
                <a:latin typeface="微软雅黑" panose="020B0503020204020204" pitchFamily="34" charset="-122"/>
                <a:ea typeface="微软雅黑" panose="020B0503020204020204" pitchFamily="34" charset="-122"/>
                <a:sym typeface="Wingdings" panose="05000000000000000000" pitchFamily="2" charset="2"/>
              </a:rPr>
              <a:t>block</a:t>
            </a:r>
            <a:endParaRPr lang="en-US" altLang="zh-CN" sz="1200" dirty="0">
              <a:latin typeface="微软雅黑" panose="020B0503020204020204" pitchFamily="34" charset="-122"/>
              <a:ea typeface="微软雅黑" panose="020B0503020204020204" pitchFamily="34" charset="-122"/>
            </a:endParaRPr>
          </a:p>
        </p:txBody>
      </p:sp>
      <p:sp>
        <p:nvSpPr>
          <p:cNvPr id="17" name="TextBox 10">
            <a:extLst>
              <a:ext uri="{FF2B5EF4-FFF2-40B4-BE49-F238E27FC236}">
                <a16:creationId xmlns:a16="http://schemas.microsoft.com/office/drawing/2014/main" id="{593AF87D-E440-4001-A2A5-96ACE9415AB3}"/>
              </a:ext>
            </a:extLst>
          </p:cNvPr>
          <p:cNvSpPr txBox="1"/>
          <p:nvPr/>
        </p:nvSpPr>
        <p:spPr>
          <a:xfrm>
            <a:off x="812787" y="2308485"/>
            <a:ext cx="1501817" cy="1569660"/>
          </a:xfrm>
          <a:prstGeom prst="rect">
            <a:avLst/>
          </a:prstGeom>
          <a:noFill/>
        </p:spPr>
        <p:txBody>
          <a:bodyPr wrap="square" rtlCol="0">
            <a:spAutoFit/>
          </a:bodyPr>
          <a:lstStyle/>
          <a:p>
            <a:pPr marL="151253" indent="-151253">
              <a:buSzPct val="70000"/>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Account</a:t>
            </a:r>
            <a:r>
              <a:rPr lang="zh-CN" altLang="en-US" sz="1200" dirty="0">
                <a:latin typeface="微软雅黑" panose="020B0503020204020204" pitchFamily="34" charset="-122"/>
                <a:ea typeface="微软雅黑" panose="020B0503020204020204" pitchFamily="34" charset="-122"/>
              </a:rPr>
              <a:t>对应租户</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用于隔离</a:t>
            </a:r>
            <a:endParaRPr lang="en-US" altLang="zh-CN" sz="1200" dirty="0">
              <a:latin typeface="微软雅黑" panose="020B0503020204020204" pitchFamily="34" charset="-122"/>
              <a:ea typeface="微软雅黑" panose="020B0503020204020204" pitchFamily="34" charset="-122"/>
            </a:endParaRPr>
          </a:p>
          <a:p>
            <a:pPr marL="151253" indent="-151253">
              <a:buSzPct val="70000"/>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Container</a:t>
            </a:r>
            <a:r>
              <a:rPr lang="zh-CN" altLang="en-US" sz="1200" dirty="0">
                <a:latin typeface="微软雅黑" panose="020B0503020204020204" pitchFamily="34" charset="-122"/>
                <a:ea typeface="微软雅黑" panose="020B0503020204020204" pitchFamily="34" charset="-122"/>
              </a:rPr>
              <a:t>对应某个租户数据的存储区域</a:t>
            </a:r>
            <a:endParaRPr lang="en-US" altLang="zh-CN" sz="1200" dirty="0">
              <a:latin typeface="微软雅黑" panose="020B0503020204020204" pitchFamily="34" charset="-122"/>
              <a:ea typeface="微软雅黑" panose="020B0503020204020204" pitchFamily="34" charset="-122"/>
            </a:endParaRPr>
          </a:p>
          <a:p>
            <a:pPr marL="151253" indent="-151253">
              <a:buSzPct val="70000"/>
              <a:buFont typeface="Wingdings" panose="05000000000000000000" pitchFamily="2" charset="2"/>
              <a:buChar char="l"/>
            </a:pPr>
            <a:r>
              <a:rPr lang="en-US" altLang="zh-CN" sz="1200" dirty="0">
                <a:latin typeface="微软雅黑" panose="020B0503020204020204" pitchFamily="34" charset="-122"/>
                <a:ea typeface="微软雅黑" panose="020B0503020204020204" pitchFamily="34" charset="-122"/>
              </a:rPr>
              <a:t>Object</a:t>
            </a:r>
            <a:r>
              <a:rPr lang="zh-CN" altLang="en-US" sz="1200" dirty="0">
                <a:latin typeface="微软雅黑" panose="020B0503020204020204" pitchFamily="34" charset="-122"/>
                <a:ea typeface="微软雅黑" panose="020B0503020204020204" pitchFamily="34" charset="-122"/>
              </a:rPr>
              <a:t>对应存储区域中具体的</a:t>
            </a:r>
            <a:r>
              <a:rPr lang="en-US" altLang="zh-CN" sz="1200" dirty="0">
                <a:latin typeface="微软雅黑" panose="020B0503020204020204" pitchFamily="34" charset="-122"/>
                <a:ea typeface="微软雅黑" panose="020B0503020204020204" pitchFamily="34" charset="-122"/>
              </a:rPr>
              <a:t>block</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603505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rgbClr val="FFFFFF"/>
                </a:solidFill>
              </a:rPr>
              <a:t>Swift</a:t>
            </a:r>
            <a:br>
              <a:rPr lang="en-US" altLang="zh-CN" sz="2800" dirty="0"/>
            </a:br>
            <a:r>
              <a:rPr lang="en-US" altLang="zh-CN" sz="2800" dirty="0">
                <a:solidFill>
                  <a:schemeClr val="accent4"/>
                </a:solidFill>
              </a:rPr>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sym typeface="+mn-ea"/>
              </a:rPr>
              <a:t>组件介绍之块存储</a:t>
            </a:r>
            <a:r>
              <a:rPr lang="en-US" altLang="zh-CN" sz="2823" b="1" kern="0">
                <a:solidFill>
                  <a:schemeClr val="accent2"/>
                </a:solidFill>
                <a:latin typeface="微软雅黑" panose="020B0503020204020204" pitchFamily="34" charset="-122"/>
                <a:ea typeface="微软雅黑" panose="020B0503020204020204" pitchFamily="34" charset="-122"/>
                <a:sym typeface="+mn-ea"/>
              </a:rPr>
              <a:t>Cinder</a:t>
            </a:r>
            <a:endParaRPr lang="en-US" altLang="zh-CN" sz="2823" b="1" kern="0" dirty="0">
              <a:solidFill>
                <a:schemeClr val="accent2"/>
              </a:solidFill>
              <a:latin typeface="微软雅黑" panose="020B0503020204020204" pitchFamily="34" charset="-122"/>
              <a:ea typeface="微软雅黑" panose="020B0503020204020204" pitchFamily="34" charset="-122"/>
              <a:sym typeface="+mn-ea"/>
            </a:endParaRPr>
          </a:p>
        </p:txBody>
      </p:sp>
      <p:sp>
        <p:nvSpPr>
          <p:cNvPr id="19" name="Text Placeholder 6">
            <a:extLst>
              <a:ext uri="{FF2B5EF4-FFF2-40B4-BE49-F238E27FC236}">
                <a16:creationId xmlns:a16="http://schemas.microsoft.com/office/drawing/2014/main" id="{DAC35144-7B5D-43E1-94F4-CB36619068C2}"/>
              </a:ext>
            </a:extLst>
          </p:cNvPr>
          <p:cNvSpPr>
            <a:spLocks noGrp="1"/>
          </p:cNvSpPr>
          <p:nvPr/>
        </p:nvSpPr>
        <p:spPr>
          <a:xfrm>
            <a:off x="4388445" y="1621729"/>
            <a:ext cx="4236439" cy="4013163"/>
          </a:xfrm>
          <a:prstGeom prst="rect">
            <a:avLst/>
          </a:prstGeom>
          <a:noFill/>
          <a:ln w="9525">
            <a:noFill/>
            <a:miter lim="800000"/>
          </a:ln>
        </p:spPr>
        <p:txBody>
          <a:bodyPr vert="horz" wrap="square" lIns="89894" tIns="44947" rIns="89894" bIns="44947" numCol="1" anchor="t" anchorCtr="0" compatLnSpc="1">
            <a:noAutofit/>
          </a:bodyPr>
          <a:lstStyle>
            <a:lvl1pPr marL="382270" indent="-382270" algn="l" rtl="0" eaLnBrk="1" fontAlgn="base" hangingPunct="1">
              <a:spcBef>
                <a:spcPct val="20000"/>
              </a:spcBef>
              <a:spcAft>
                <a:spcPct val="0"/>
              </a:spcAft>
              <a:buChar char="•"/>
              <a:defRPr sz="3600">
                <a:solidFill>
                  <a:schemeClr val="tx1"/>
                </a:solidFill>
                <a:latin typeface="+mn-lt"/>
                <a:ea typeface="+mn-ea"/>
                <a:cs typeface="+mn-cs"/>
              </a:defRPr>
            </a:lvl1pPr>
            <a:lvl2pPr marL="828040" indent="-318135" algn="l" rtl="0" eaLnBrk="1" fontAlgn="base" hangingPunct="1">
              <a:spcBef>
                <a:spcPct val="20000"/>
              </a:spcBef>
              <a:spcAft>
                <a:spcPct val="0"/>
              </a:spcAft>
              <a:buChar char="–"/>
              <a:defRPr sz="3100">
                <a:solidFill>
                  <a:srgbClr val="000000"/>
                </a:solidFill>
                <a:latin typeface="+mn-lt"/>
                <a:ea typeface="+mn-ea"/>
              </a:defRPr>
            </a:lvl2pPr>
            <a:lvl3pPr marL="1273810" indent="-254635" algn="l" rtl="0" eaLnBrk="1" fontAlgn="base" hangingPunct="1">
              <a:spcBef>
                <a:spcPct val="20000"/>
              </a:spcBef>
              <a:spcAft>
                <a:spcPct val="0"/>
              </a:spcAft>
              <a:buChar char="•"/>
              <a:defRPr sz="2700">
                <a:solidFill>
                  <a:srgbClr val="000000"/>
                </a:solidFill>
                <a:latin typeface="+mn-lt"/>
                <a:ea typeface="+mn-ea"/>
              </a:defRPr>
            </a:lvl3pPr>
            <a:lvl4pPr marL="1783080" indent="-254635" algn="l" rtl="0" eaLnBrk="1" fontAlgn="base" hangingPunct="1">
              <a:spcBef>
                <a:spcPct val="20000"/>
              </a:spcBef>
              <a:spcAft>
                <a:spcPct val="0"/>
              </a:spcAft>
              <a:buChar char="–"/>
              <a:defRPr sz="2200">
                <a:solidFill>
                  <a:srgbClr val="000000"/>
                </a:solidFill>
                <a:latin typeface="+mn-lt"/>
                <a:ea typeface="+mn-ea"/>
              </a:defRPr>
            </a:lvl4pPr>
            <a:lvl5pPr marL="2292985" indent="-254635" algn="l" rtl="0" eaLnBrk="1" fontAlgn="base" hangingPunct="1">
              <a:spcBef>
                <a:spcPct val="20000"/>
              </a:spcBef>
              <a:spcAft>
                <a:spcPct val="0"/>
              </a:spcAft>
              <a:buChar char="»"/>
              <a:defRPr sz="2200">
                <a:solidFill>
                  <a:srgbClr val="000000"/>
                </a:solidFill>
                <a:latin typeface="+mn-lt"/>
                <a:ea typeface="+mn-ea"/>
              </a:defRPr>
            </a:lvl5pPr>
            <a:lvl6pPr marL="2802255" indent="-254635" algn="l" rtl="0" eaLnBrk="1" fontAlgn="base" hangingPunct="1">
              <a:spcBef>
                <a:spcPct val="20000"/>
              </a:spcBef>
              <a:spcAft>
                <a:spcPct val="0"/>
              </a:spcAft>
              <a:buChar char="»"/>
              <a:defRPr sz="2200">
                <a:solidFill>
                  <a:schemeClr val="tx1"/>
                </a:solidFill>
                <a:latin typeface="+mn-lt"/>
                <a:ea typeface="+mn-ea"/>
              </a:defRPr>
            </a:lvl6pPr>
            <a:lvl7pPr marL="3311525" indent="-254635" algn="l" rtl="0" eaLnBrk="1" fontAlgn="base" hangingPunct="1">
              <a:spcBef>
                <a:spcPct val="20000"/>
              </a:spcBef>
              <a:spcAft>
                <a:spcPct val="0"/>
              </a:spcAft>
              <a:buChar char="»"/>
              <a:defRPr sz="2200">
                <a:solidFill>
                  <a:schemeClr val="tx1"/>
                </a:solidFill>
                <a:latin typeface="+mn-lt"/>
                <a:ea typeface="+mn-ea"/>
              </a:defRPr>
            </a:lvl7pPr>
            <a:lvl8pPr marL="3821430" indent="-254635" algn="l" rtl="0" eaLnBrk="1" fontAlgn="base" hangingPunct="1">
              <a:spcBef>
                <a:spcPct val="20000"/>
              </a:spcBef>
              <a:spcAft>
                <a:spcPct val="0"/>
              </a:spcAft>
              <a:buChar char="»"/>
              <a:defRPr sz="2200">
                <a:solidFill>
                  <a:schemeClr val="tx1"/>
                </a:solidFill>
                <a:latin typeface="+mn-lt"/>
                <a:ea typeface="+mn-ea"/>
              </a:defRPr>
            </a:lvl8pPr>
            <a:lvl9pPr marL="4330700" indent="-254635" algn="l" rtl="0" eaLnBrk="1" fontAlgn="base" hangingPunct="1">
              <a:spcBef>
                <a:spcPct val="20000"/>
              </a:spcBef>
              <a:spcAft>
                <a:spcPct val="0"/>
              </a:spcAft>
              <a:buChar char="»"/>
              <a:defRPr sz="2200">
                <a:solidFill>
                  <a:schemeClr val="tx1"/>
                </a:solidFill>
                <a:latin typeface="+mn-lt"/>
                <a:ea typeface="+mn-ea"/>
              </a:defRPr>
            </a:lvl9pPr>
          </a:lstStyle>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块存储管理模块</a:t>
            </a:r>
            <a:r>
              <a:rPr lang="en-US" sz="1200" dirty="0">
                <a:latin typeface="微软雅黑" panose="020B0503020204020204" pitchFamily="34" charset="-122"/>
                <a:ea typeface="微软雅黑" panose="020B0503020204020204" pitchFamily="34" charset="-122"/>
              </a:rPr>
              <a:t>(codenamed “Cinder”) </a:t>
            </a:r>
            <a:r>
              <a:rPr lang="zh-CN" altLang="en-US" sz="1200" dirty="0">
                <a:latin typeface="微软雅黑" panose="020B0503020204020204" pitchFamily="34" charset="-122"/>
                <a:ea typeface="微软雅黑" panose="020B0503020204020204" pitchFamily="34" charset="-122"/>
              </a:rPr>
              <a:t>提供到虚拟机的永久性块存储卷</a:t>
            </a:r>
            <a:r>
              <a:rPr lang="en-US"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类似</a:t>
            </a:r>
            <a:r>
              <a:rPr lang="en-US" altLang="zh-CN" sz="1200" dirty="0">
                <a:latin typeface="微软雅黑" panose="020B0503020204020204" pitchFamily="34" charset="-122"/>
                <a:ea typeface="微软雅黑" panose="020B0503020204020204" pitchFamily="34" charset="-122"/>
              </a:rPr>
              <a:t>AWS</a:t>
            </a:r>
            <a:r>
              <a:rPr lang="zh-CN" altLang="en-US" sz="1200" dirty="0">
                <a:latin typeface="微软雅黑" panose="020B0503020204020204" pitchFamily="34" charset="-122"/>
                <a:ea typeface="微软雅黑" panose="020B0503020204020204" pitchFamily="34" charset="-122"/>
              </a:rPr>
              <a:t>的</a:t>
            </a:r>
            <a:r>
              <a:rPr lang="en-US" altLang="zh-CN" sz="1200" dirty="0">
                <a:latin typeface="微软雅黑" panose="020B0503020204020204" pitchFamily="34" charset="-122"/>
                <a:ea typeface="微软雅黑" panose="020B0503020204020204" pitchFamily="34" charset="-122"/>
              </a:rPr>
              <a:t>EBS</a:t>
            </a:r>
            <a:r>
              <a:rPr lang="zh-CN" altLang="en-US" sz="1200" dirty="0">
                <a:latin typeface="微软雅黑" panose="020B0503020204020204" pitchFamily="34" charset="-122"/>
                <a:ea typeface="微软雅黑" panose="020B0503020204020204" pitchFamily="34" charset="-122"/>
              </a:rPr>
              <a:t>块存储服务</a:t>
            </a:r>
            <a:endParaRPr lang="en-US" sz="1200" dirty="0">
              <a:latin typeface="微软雅黑" panose="020B0503020204020204" pitchFamily="34" charset="-122"/>
              <a:ea typeface="微软雅黑" panose="020B0503020204020204" pitchFamily="34" charset="-122"/>
            </a:endParaRP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多个卷可以被挂载到单一虚拟机实例，同时卷可以在虚拟机实例间移动，单个卷在同一时刻只能被挂载到一个虚拟机实例</a:t>
            </a:r>
            <a:endParaRPr lang="en-US" altLang="zh-CN" sz="1200" dirty="0">
              <a:latin typeface="微软雅黑" panose="020B0503020204020204" pitchFamily="34" charset="-122"/>
              <a:ea typeface="微软雅黑" panose="020B0503020204020204" pitchFamily="34" charset="-122"/>
            </a:endParaRP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块存储系统管理块设备到虚拟机的创建，挂载以及卸载</a:t>
            </a:r>
            <a:r>
              <a:rPr lang="en-US" altLang="zh-CN" sz="1200" dirty="0">
                <a:latin typeface="微软雅黑" panose="020B0503020204020204" pitchFamily="34" charset="-122"/>
                <a:ea typeface="微软雅黑" panose="020B0503020204020204" pitchFamily="34" charset="-122"/>
              </a:rPr>
              <a:t>.</a:t>
            </a: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块设备卷完全与</a:t>
            </a:r>
            <a:r>
              <a:rPr lang="en-US" altLang="zh-CN" sz="1200" dirty="0" err="1">
                <a:latin typeface="微软雅黑" panose="020B0503020204020204" pitchFamily="34" charset="-122"/>
                <a:ea typeface="微软雅黑" panose="020B0503020204020204" pitchFamily="34" charset="-122"/>
              </a:rPr>
              <a:t>Openstack</a:t>
            </a:r>
            <a:r>
              <a:rPr lang="en-US" altLang="zh-CN" sz="1200" dirty="0">
                <a:latin typeface="微软雅黑" panose="020B0503020204020204" pitchFamily="34" charset="-122"/>
                <a:ea typeface="微软雅黑" panose="020B0503020204020204" pitchFamily="34" charset="-122"/>
              </a:rPr>
              <a:t> Compute</a:t>
            </a:r>
            <a:r>
              <a:rPr lang="zh-CN" altLang="en-US" sz="1200" dirty="0">
                <a:latin typeface="微软雅黑" panose="020B0503020204020204" pitchFamily="34" charset="-122"/>
                <a:ea typeface="微软雅黑" panose="020B0503020204020204" pitchFamily="34" charset="-122"/>
              </a:rPr>
              <a:t>集成</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并支持云用户在</a:t>
            </a:r>
            <a:r>
              <a:rPr lang="en-US" altLang="zh-CN" sz="1200" dirty="0">
                <a:latin typeface="微软雅黑" panose="020B0503020204020204" pitchFamily="34" charset="-122"/>
                <a:ea typeface="微软雅黑" panose="020B0503020204020204" pitchFamily="34" charset="-122"/>
              </a:rPr>
              <a:t>Dashboard</a:t>
            </a:r>
            <a:r>
              <a:rPr lang="zh-CN" altLang="en-US" sz="1200" dirty="0">
                <a:latin typeface="微软雅黑" panose="020B0503020204020204" pitchFamily="34" charset="-122"/>
                <a:ea typeface="微软雅黑" panose="020B0503020204020204" pitchFamily="34" charset="-122"/>
              </a:rPr>
              <a:t>中管理数据自己的存储</a:t>
            </a:r>
            <a:r>
              <a:rPr lang="en-US" altLang="zh-CN" sz="1200" dirty="0">
                <a:latin typeface="微软雅黑" panose="020B0503020204020204" pitchFamily="34" charset="-122"/>
                <a:ea typeface="微软雅黑" panose="020B0503020204020204" pitchFamily="34" charset="-122"/>
              </a:rPr>
              <a:t>.</a:t>
            </a: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除了支持简单的</a:t>
            </a:r>
            <a:r>
              <a:rPr lang="en-US" altLang="zh-CN" sz="1200" dirty="0">
                <a:latin typeface="微软雅黑" panose="020B0503020204020204" pitchFamily="34" charset="-122"/>
                <a:ea typeface="微软雅黑" panose="020B0503020204020204" pitchFamily="34" charset="-122"/>
              </a:rPr>
              <a:t>Linux</a:t>
            </a:r>
            <a:r>
              <a:rPr lang="zh-CN" altLang="en-US" sz="1200" dirty="0">
                <a:latin typeface="微软雅黑" panose="020B0503020204020204" pitchFamily="34" charset="-122"/>
                <a:ea typeface="微软雅黑" panose="020B0503020204020204" pitchFamily="34" charset="-122"/>
              </a:rPr>
              <a:t>服务器本地存储之外，还支持众多的存储平台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包括</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Ceph</a:t>
            </a:r>
            <a:r>
              <a:rPr lang="en-US" altLang="zh-CN" sz="1200" dirty="0">
                <a:latin typeface="微软雅黑" panose="020B0503020204020204" pitchFamily="34" charset="-122"/>
                <a:ea typeface="微软雅黑" panose="020B0503020204020204" pitchFamily="34" charset="-122"/>
              </a:rPr>
              <a:t>, NetApp, </a:t>
            </a:r>
            <a:r>
              <a:rPr lang="en-US" altLang="zh-CN" sz="1200" dirty="0" err="1">
                <a:latin typeface="微软雅黑" panose="020B0503020204020204" pitchFamily="34" charset="-122"/>
                <a:ea typeface="微软雅黑" panose="020B0503020204020204" pitchFamily="34" charset="-122"/>
              </a:rPr>
              <a:t>Nexenta</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SolidFire</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Zadara</a:t>
            </a:r>
            <a:r>
              <a:rPr lang="en-US" altLang="zh-CN" sz="1200" dirty="0">
                <a:latin typeface="微软雅黑" panose="020B0503020204020204" pitchFamily="34" charset="-122"/>
                <a:ea typeface="微软雅黑" panose="020B0503020204020204" pitchFamily="34" charset="-122"/>
              </a:rPr>
              <a:t>.</a:t>
            </a: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快照管理提供了强大的在块存储上实现数据备份的功能可以用来作为引导卷使用</a:t>
            </a:r>
            <a:endParaRPr lang="en-US" altLang="zh-CN" sz="1200" dirty="0">
              <a:latin typeface="微软雅黑" panose="020B0503020204020204" pitchFamily="34" charset="-122"/>
              <a:ea typeface="微软雅黑" panose="020B0503020204020204" pitchFamily="34" charset="-122"/>
            </a:endParaRPr>
          </a:p>
          <a:p>
            <a:pPr marL="254890" indent="-254890">
              <a:spcAft>
                <a:spcPts val="1059"/>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块存储适合性能敏感性业务场景</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例如数据库存储 大规模可扩展的文件系统或服务器需要访问到块级裸设备存储</a:t>
            </a:r>
            <a:r>
              <a:rPr lang="en-US" altLang="zh-CN" sz="1200" dirty="0">
                <a:latin typeface="微软雅黑" panose="020B0503020204020204" pitchFamily="34" charset="-122"/>
                <a:ea typeface="微软雅黑" panose="020B0503020204020204" pitchFamily="34" charset="-122"/>
              </a:rPr>
              <a:t>.</a:t>
            </a:r>
          </a:p>
        </p:txBody>
      </p:sp>
      <p:pic>
        <p:nvPicPr>
          <p:cNvPr id="21" name="Picture 2">
            <a:extLst>
              <a:ext uri="{FF2B5EF4-FFF2-40B4-BE49-F238E27FC236}">
                <a16:creationId xmlns:a16="http://schemas.microsoft.com/office/drawing/2014/main" id="{708974B5-E0E4-4873-BDA0-3FBF8CE85157}"/>
              </a:ext>
            </a:extLst>
          </p:cNvPr>
          <p:cNvPicPr>
            <a:picLocks noChangeAspect="1" noChangeArrowheads="1"/>
          </p:cNvPicPr>
          <p:nvPr/>
        </p:nvPicPr>
        <p:blipFill>
          <a:blip r:embed="rId2"/>
          <a:srcRect/>
          <a:stretch>
            <a:fillRect/>
          </a:stretch>
        </p:blipFill>
        <p:spPr bwMode="auto">
          <a:xfrm>
            <a:off x="1122111" y="1871068"/>
            <a:ext cx="3010547" cy="3356439"/>
          </a:xfrm>
          <a:prstGeom prst="rect">
            <a:avLst/>
          </a:prstGeom>
          <a:noFill/>
          <a:ln w="9525">
            <a:noFill/>
            <a:miter lim="800000"/>
            <a:headEnd/>
            <a:tailEnd/>
          </a:ln>
        </p:spPr>
      </p:pic>
    </p:spTree>
    <p:extLst>
      <p:ext uri="{BB962C8B-B14F-4D97-AF65-F5344CB8AC3E}">
        <p14:creationId xmlns:p14="http://schemas.microsoft.com/office/powerpoint/2010/main" val="16269096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rgbClr val="FFFFFF"/>
                </a:solidFill>
              </a:rPr>
              <a:t>Swift</a:t>
            </a:r>
            <a:br>
              <a:rPr lang="en-US" altLang="zh-CN" sz="2800" dirty="0"/>
            </a:br>
            <a:r>
              <a:rPr lang="en-US" altLang="zh-CN" sz="2800" dirty="0">
                <a:solidFill>
                  <a:schemeClr val="accent4"/>
                </a:solidFill>
              </a:rPr>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sym typeface="+mn-ea"/>
              </a:rPr>
              <a:t>组件介绍之块存储</a:t>
            </a:r>
            <a:r>
              <a:rPr lang="en-US" altLang="zh-CN" sz="2823" b="1" kern="0">
                <a:solidFill>
                  <a:schemeClr val="accent2"/>
                </a:solidFill>
                <a:latin typeface="微软雅黑" panose="020B0503020204020204" pitchFamily="34" charset="-122"/>
                <a:ea typeface="微软雅黑" panose="020B0503020204020204" pitchFamily="34" charset="-122"/>
                <a:sym typeface="+mn-ea"/>
              </a:rPr>
              <a:t>Cinder</a:t>
            </a:r>
            <a:endParaRPr lang="en-US" altLang="zh-CN" sz="2823" b="1" kern="0" dirty="0">
              <a:solidFill>
                <a:schemeClr val="accent2"/>
              </a:solidFill>
              <a:latin typeface="微软雅黑" panose="020B0503020204020204" pitchFamily="34" charset="-122"/>
              <a:ea typeface="微软雅黑" panose="020B0503020204020204" pitchFamily="34" charset="-122"/>
              <a:sym typeface="+mn-ea"/>
            </a:endParaRPr>
          </a:p>
        </p:txBody>
      </p:sp>
      <p:sp>
        <p:nvSpPr>
          <p:cNvPr id="8" name="Title 1">
            <a:extLst>
              <a:ext uri="{FF2B5EF4-FFF2-40B4-BE49-F238E27FC236}">
                <a16:creationId xmlns:a16="http://schemas.microsoft.com/office/drawing/2014/main" id="{652F92CB-88F3-448E-8069-9CFCDFA7FF23}"/>
              </a:ext>
            </a:extLst>
          </p:cNvPr>
          <p:cNvSpPr>
            <a:spLocks noGrp="1"/>
          </p:cNvSpPr>
          <p:nvPr/>
        </p:nvSpPr>
        <p:spPr>
          <a:xfrm>
            <a:off x="812787" y="1106154"/>
            <a:ext cx="1819564"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Cinder</a:t>
            </a:r>
            <a:r>
              <a:rPr lang="zh-CN" altLang="en-US" sz="2000" dirty="0">
                <a:latin typeface="微软雅黑" panose="020B0503020204020204" pitchFamily="34" charset="-122"/>
                <a:ea typeface="微软雅黑" panose="020B0503020204020204" pitchFamily="34" charset="-122"/>
              </a:rPr>
              <a:t>的架构</a:t>
            </a:r>
            <a:endParaRPr lang="en-US" sz="2000" dirty="0">
              <a:latin typeface="微软雅黑" panose="020B0503020204020204" pitchFamily="34" charset="-122"/>
              <a:ea typeface="微软雅黑" panose="020B0503020204020204" pitchFamily="34" charset="-122"/>
            </a:endParaRPr>
          </a:p>
        </p:txBody>
      </p:sp>
      <p:pic>
        <p:nvPicPr>
          <p:cNvPr id="9" name="Picture 1">
            <a:extLst>
              <a:ext uri="{FF2B5EF4-FFF2-40B4-BE49-F238E27FC236}">
                <a16:creationId xmlns:a16="http://schemas.microsoft.com/office/drawing/2014/main" id="{6C3EB5A4-C21F-4822-9D27-C718E7AD7E74}"/>
              </a:ext>
            </a:extLst>
          </p:cNvPr>
          <p:cNvPicPr>
            <a:picLocks noGrp="1" noChangeAspect="1" noChangeArrowheads="1"/>
          </p:cNvPicPr>
          <p:nvPr/>
        </p:nvPicPr>
        <p:blipFill>
          <a:blip r:embed="rId2"/>
          <a:srcRect/>
          <a:stretch>
            <a:fillRect/>
          </a:stretch>
        </p:blipFill>
        <p:spPr bwMode="auto">
          <a:xfrm>
            <a:off x="1954489" y="1598521"/>
            <a:ext cx="7796764" cy="3803300"/>
          </a:xfrm>
          <a:prstGeom prst="rect">
            <a:avLst/>
          </a:prstGeom>
          <a:noFill/>
          <a:ln w="9525">
            <a:noFill/>
            <a:miter lim="800000"/>
            <a:headEnd/>
            <a:tailEnd/>
          </a:ln>
          <a:effectLst/>
        </p:spPr>
      </p:pic>
    </p:spTree>
    <p:extLst>
      <p:ext uri="{BB962C8B-B14F-4D97-AF65-F5344CB8AC3E}">
        <p14:creationId xmlns:p14="http://schemas.microsoft.com/office/powerpoint/2010/main" val="3379125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rgbClr val="FFFFFF"/>
                </a:solidFill>
              </a:rPr>
              <a:t>Swift</a:t>
            </a:r>
            <a:br>
              <a:rPr lang="en-US" altLang="zh-CN" sz="2800" dirty="0"/>
            </a:br>
            <a:r>
              <a:rPr lang="en-US" altLang="zh-CN" sz="2800" dirty="0"/>
              <a:t>Cinder</a:t>
            </a:r>
            <a:br>
              <a:rPr lang="en-US" altLang="zh-CN" sz="2800" dirty="0"/>
            </a:br>
            <a:r>
              <a:rPr lang="en-US" altLang="zh-CN" sz="2800" dirty="0">
                <a:solidFill>
                  <a:schemeClr val="accent4"/>
                </a:solidFill>
              </a:rPr>
              <a:t>Horizon</a:t>
            </a:r>
            <a:endParaRPr lang="zh-CN" altLang="en-US" sz="2800" dirty="0">
              <a:solidFill>
                <a:schemeClr val="accent4"/>
              </a:solidFill>
            </a:endParaRPr>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dirty="0">
                <a:solidFill>
                  <a:schemeClr val="accent2"/>
                </a:solidFill>
                <a:latin typeface="微软雅黑" panose="020B0503020204020204" pitchFamily="34" charset="-122"/>
                <a:ea typeface="微软雅黑" panose="020B0503020204020204" pitchFamily="34" charset="-122"/>
                <a:sym typeface="+mn-ea"/>
              </a:rPr>
              <a:t>组件介绍之块界面</a:t>
            </a:r>
            <a:r>
              <a:rPr lang="en-US" altLang="zh-CN" sz="2823" b="1" kern="0" dirty="0">
                <a:solidFill>
                  <a:schemeClr val="accent2"/>
                </a:solidFill>
                <a:latin typeface="微软雅黑" panose="020B0503020204020204" pitchFamily="34" charset="-122"/>
                <a:ea typeface="微软雅黑" panose="020B0503020204020204" pitchFamily="34" charset="-122"/>
                <a:sym typeface="+mn-ea"/>
              </a:rPr>
              <a:t>Horizon</a:t>
            </a:r>
          </a:p>
        </p:txBody>
      </p:sp>
      <p:sp>
        <p:nvSpPr>
          <p:cNvPr id="7" name="TextBox 2">
            <a:extLst>
              <a:ext uri="{FF2B5EF4-FFF2-40B4-BE49-F238E27FC236}">
                <a16:creationId xmlns:a16="http://schemas.microsoft.com/office/drawing/2014/main" id="{0A3FD7ED-B633-4E70-BEE3-7E8FD9FDCBCF}"/>
              </a:ext>
            </a:extLst>
          </p:cNvPr>
          <p:cNvSpPr txBox="1"/>
          <p:nvPr/>
        </p:nvSpPr>
        <p:spPr>
          <a:xfrm>
            <a:off x="812785" y="1302525"/>
            <a:ext cx="8398629" cy="830997"/>
          </a:xfrm>
          <a:prstGeom prst="rect">
            <a:avLst/>
          </a:prstGeom>
          <a:noFill/>
        </p:spPr>
        <p:txBody>
          <a:bodyPr wrap="square" rtlCol="0">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在整个</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Openstack</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应用体系框架中，</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Horizon</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就是整个应用的入口。它提供了一个模块化的，基于</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的图形化界面服务门户。用户可以通过浏览器使用这个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Web</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图形化界面来访问、控制他们的计算、存储和网络资源，如启动实例、分配</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IP</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地址、设置访问控制等。</a:t>
            </a:r>
          </a:p>
        </p:txBody>
      </p:sp>
      <p:pic>
        <p:nvPicPr>
          <p:cNvPr id="10" name="Picture 1">
            <a:extLst>
              <a:ext uri="{FF2B5EF4-FFF2-40B4-BE49-F238E27FC236}">
                <a16:creationId xmlns:a16="http://schemas.microsoft.com/office/drawing/2014/main" id="{D039AA9D-E0A3-463D-AAE7-FDFD762112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1811" y="2575163"/>
            <a:ext cx="5260579" cy="3220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3">
            <a:extLst>
              <a:ext uri="{FF2B5EF4-FFF2-40B4-BE49-F238E27FC236}">
                <a16:creationId xmlns:a16="http://schemas.microsoft.com/office/drawing/2014/main" id="{6DC20114-623C-415F-B6A1-520E8329959C}"/>
              </a:ext>
            </a:extLst>
          </p:cNvPr>
          <p:cNvSpPr txBox="1"/>
          <p:nvPr/>
        </p:nvSpPr>
        <p:spPr>
          <a:xfrm>
            <a:off x="3635051" y="6035722"/>
            <a:ext cx="2875815" cy="338554"/>
          </a:xfrm>
          <a:prstGeom prst="rect">
            <a:avLst/>
          </a:prstGeom>
          <a:noFill/>
        </p:spPr>
        <p:txBody>
          <a:bodyPr wrap="square" rtlCol="0">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基于</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Django</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框架实现</a:t>
            </a:r>
          </a:p>
        </p:txBody>
      </p:sp>
    </p:spTree>
    <p:extLst>
      <p:ext uri="{BB962C8B-B14F-4D97-AF65-F5344CB8AC3E}">
        <p14:creationId xmlns:p14="http://schemas.microsoft.com/office/powerpoint/2010/main" val="11723611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rgbClr val="FFFFFF"/>
                </a:solidFill>
              </a:rPr>
              <a:t>Keystone</a:t>
            </a:r>
            <a:br>
              <a:rPr lang="en-US" altLang="zh-CN" sz="2800" dirty="0"/>
            </a:br>
            <a:r>
              <a:rPr lang="en-US" altLang="zh-CN" sz="2800" dirty="0"/>
              <a:t>Glance</a:t>
            </a:r>
            <a:br>
              <a:rPr lang="en-US" altLang="zh-CN" sz="2800" dirty="0"/>
            </a:br>
            <a:r>
              <a:rPr lang="en-US" altLang="zh-CN" sz="2800" dirty="0">
                <a:solidFill>
                  <a:srgbClr val="FFFFFF"/>
                </a:solidFill>
              </a:rPr>
              <a:t>Nova</a:t>
            </a:r>
            <a:br>
              <a:rPr lang="en-US" altLang="zh-CN" sz="2800" dirty="0"/>
            </a:br>
            <a:r>
              <a:rPr lang="en-US" altLang="zh-CN" sz="2800" dirty="0">
                <a:solidFill>
                  <a:srgbClr val="FFFFFF"/>
                </a:solidFill>
              </a:rPr>
              <a:t>Neutron</a:t>
            </a:r>
            <a:br>
              <a:rPr lang="en-US" altLang="zh-CN" sz="2800" dirty="0"/>
            </a:br>
            <a:r>
              <a:rPr lang="en-US" altLang="zh-CN" sz="2800" dirty="0">
                <a:solidFill>
                  <a:srgbClr val="FFFFFF"/>
                </a:solidFill>
              </a:rPr>
              <a:t>Swift</a:t>
            </a:r>
            <a:br>
              <a:rPr lang="en-US" altLang="zh-CN" sz="2800" dirty="0"/>
            </a:br>
            <a:r>
              <a:rPr lang="en-US" altLang="zh-CN" sz="2800" dirty="0"/>
              <a:t>Cinder</a:t>
            </a:r>
            <a:br>
              <a:rPr lang="en-US" altLang="zh-CN" sz="2800" dirty="0"/>
            </a:br>
            <a:r>
              <a:rPr lang="en-US" altLang="zh-CN" sz="2800" dirty="0">
                <a:solidFill>
                  <a:schemeClr val="accent4"/>
                </a:solidFill>
              </a:rPr>
              <a:t>Horizon</a:t>
            </a:r>
            <a:endParaRPr lang="zh-CN" altLang="en-US" sz="2800" dirty="0">
              <a:solidFill>
                <a:schemeClr val="accent4"/>
              </a:solidFill>
            </a:endParaRPr>
          </a:p>
        </p:txBody>
      </p:sp>
      <p:sp>
        <p:nvSpPr>
          <p:cNvPr id="5" name="标题 1"/>
          <p:cNvSpPr txBox="1"/>
          <p:nvPr/>
        </p:nvSpPr>
        <p:spPr>
          <a:xfrm>
            <a:off x="812787" y="365125"/>
            <a:ext cx="8046421" cy="495759"/>
          </a:xfrm>
          <a:prstGeom prst="rect">
            <a:avLst/>
          </a:prstGeom>
        </p:spPr>
        <p:txBody>
          <a:bodyPr/>
          <a:lstStyle/>
          <a:p>
            <a:pPr defTabSz="896315">
              <a:defRPr/>
            </a:pPr>
            <a:r>
              <a:rPr lang="zh-CN" altLang="en-US" sz="2823" b="1" kern="0">
                <a:solidFill>
                  <a:schemeClr val="accent2"/>
                </a:solidFill>
                <a:latin typeface="微软雅黑" panose="020B0503020204020204" pitchFamily="34" charset="-122"/>
                <a:ea typeface="微软雅黑" panose="020B0503020204020204" pitchFamily="34" charset="-122"/>
                <a:sym typeface="+mn-ea"/>
              </a:rPr>
              <a:t>组件介绍之块界面</a:t>
            </a:r>
            <a:r>
              <a:rPr lang="en-US" altLang="zh-CN" sz="2823" b="1" kern="0">
                <a:solidFill>
                  <a:schemeClr val="accent2"/>
                </a:solidFill>
                <a:latin typeface="微软雅黑" panose="020B0503020204020204" pitchFamily="34" charset="-122"/>
                <a:ea typeface="微软雅黑" panose="020B0503020204020204" pitchFamily="34" charset="-122"/>
                <a:sym typeface="+mn-ea"/>
              </a:rPr>
              <a:t>Horizon</a:t>
            </a:r>
            <a:endParaRPr lang="en-US" altLang="zh-CN" sz="2823" b="1" kern="0" dirty="0">
              <a:solidFill>
                <a:schemeClr val="accent2"/>
              </a:solidFill>
              <a:latin typeface="微软雅黑" panose="020B0503020204020204" pitchFamily="34" charset="-122"/>
              <a:ea typeface="微软雅黑" panose="020B0503020204020204" pitchFamily="34" charset="-122"/>
              <a:sym typeface="+mn-ea"/>
            </a:endParaRPr>
          </a:p>
        </p:txBody>
      </p:sp>
      <p:sp>
        <p:nvSpPr>
          <p:cNvPr id="7" name="TextBox 2">
            <a:extLst>
              <a:ext uri="{FF2B5EF4-FFF2-40B4-BE49-F238E27FC236}">
                <a16:creationId xmlns:a16="http://schemas.microsoft.com/office/drawing/2014/main" id="{F1AAA389-36B9-4C62-9111-814CACFD2F93}"/>
              </a:ext>
            </a:extLst>
          </p:cNvPr>
          <p:cNvSpPr txBox="1"/>
          <p:nvPr/>
        </p:nvSpPr>
        <p:spPr>
          <a:xfrm>
            <a:off x="812787" y="1500527"/>
            <a:ext cx="8398629" cy="230832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rPr>
              <a:t>Horizon</a:t>
            </a:r>
            <a:r>
              <a:rPr lang="zh-CN" altLang="en-US" sz="1600" b="1" dirty="0">
                <a:latin typeface="微软雅黑" panose="020B0503020204020204" pitchFamily="34" charset="-122"/>
                <a:ea typeface="微软雅黑" panose="020B0503020204020204" pitchFamily="34" charset="-122"/>
              </a:rPr>
              <a:t>为以下两种角色的用户提供了不同的功能及使用界面：</a:t>
            </a:r>
            <a:endParaRPr lang="en-US" altLang="zh-CN" sz="1600" b="1" dirty="0">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云管理员：</a:t>
            </a:r>
            <a:endParaRPr lang="en-US" altLang="zh-CN" sz="1600" b="1" dirty="0">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    提供一个整体视图，可以总览整个云的资源规模及运行状况</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可以创建终端用户和项目，想终端用户分配项目并进行项目可使用的资源配额管理。</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marL="252089" indent="-252089">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终端用户</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云用户</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    提供了一个自助服务门户，可以在由云管理分配的项目中，在不超过配额限制的范围内，自由的操作、使用和分配资源。</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pic>
        <p:nvPicPr>
          <p:cNvPr id="8" name="Content Placeholder 4">
            <a:extLst>
              <a:ext uri="{FF2B5EF4-FFF2-40B4-BE49-F238E27FC236}">
                <a16:creationId xmlns:a16="http://schemas.microsoft.com/office/drawing/2014/main" id="{B73212A0-E496-4B8E-AB96-CB4EA6E1AFB6}"/>
              </a:ext>
            </a:extLst>
          </p:cNvPr>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69099" y="3436411"/>
            <a:ext cx="3760171" cy="2417451"/>
          </a:xfrm>
          <a:prstGeom prst="rect">
            <a:avLst/>
          </a:prstGeom>
          <a:noFill/>
          <a:ln w="9525">
            <a:noFill/>
            <a:miter lim="800000"/>
            <a:headEnd/>
            <a:tailEnd/>
          </a:ln>
        </p:spPr>
      </p:pic>
    </p:spTree>
    <p:extLst>
      <p:ext uri="{BB962C8B-B14F-4D97-AF65-F5344CB8AC3E}">
        <p14:creationId xmlns:p14="http://schemas.microsoft.com/office/powerpoint/2010/main" val="38756285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D584634-2C63-4486-A98E-F61B77747011}"/>
              </a:ext>
            </a:extLst>
          </p:cNvPr>
          <p:cNvSpPr>
            <a:spLocks noGrp="1"/>
          </p:cNvSpPr>
          <p:nvPr>
            <p:ph type="title"/>
          </p:nvPr>
        </p:nvSpPr>
        <p:spPr/>
        <p:txBody>
          <a:bodyPr/>
          <a:lstStyle/>
          <a:p>
            <a:r>
              <a:rPr lang="en-US" altLang="zh-CN" dirty="0"/>
              <a:t>3 </a:t>
            </a:r>
            <a:r>
              <a:rPr lang="zh-CN" altLang="en-US" dirty="0"/>
              <a:t>创建云主机实例具体过程</a:t>
            </a:r>
          </a:p>
        </p:txBody>
      </p:sp>
      <p:pic>
        <p:nvPicPr>
          <p:cNvPr id="3" name="图片 2"/>
          <p:cNvPicPr>
            <a:picLocks noChangeAspect="1"/>
          </p:cNvPicPr>
          <p:nvPr/>
        </p:nvPicPr>
        <p:blipFill>
          <a:blip r:embed="rId2"/>
          <a:stretch>
            <a:fillRect/>
          </a:stretch>
        </p:blipFill>
        <p:spPr>
          <a:xfrm>
            <a:off x="2170857" y="1560941"/>
            <a:ext cx="8073870" cy="5297059"/>
          </a:xfrm>
          <a:prstGeom prst="rect">
            <a:avLst/>
          </a:prstGeom>
        </p:spPr>
      </p:pic>
    </p:spTree>
    <p:extLst>
      <p:ext uri="{BB962C8B-B14F-4D97-AF65-F5344CB8AC3E}">
        <p14:creationId xmlns:p14="http://schemas.microsoft.com/office/powerpoint/2010/main" val="191606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2292201" y="5442986"/>
            <a:ext cx="6615162" cy="1311941"/>
          </a:xfrm>
          <a:prstGeom prst="rect">
            <a:avLst/>
          </a:prstGeom>
        </p:spPr>
      </p:pic>
      <p:pic>
        <p:nvPicPr>
          <p:cNvPr id="3" name="图片 2"/>
          <p:cNvPicPr>
            <a:picLocks noChangeAspect="1"/>
          </p:cNvPicPr>
          <p:nvPr/>
        </p:nvPicPr>
        <p:blipFill>
          <a:blip r:embed="rId3"/>
          <a:stretch>
            <a:fillRect/>
          </a:stretch>
        </p:blipFill>
        <p:spPr>
          <a:xfrm>
            <a:off x="1871877" y="1395921"/>
            <a:ext cx="7035486" cy="3860011"/>
          </a:xfrm>
          <a:prstGeom prst="rect">
            <a:avLst/>
          </a:prstGeom>
        </p:spPr>
      </p:pic>
      <p:sp>
        <p:nvSpPr>
          <p:cNvPr id="5" name="标题 4">
            <a:extLst>
              <a:ext uri="{FF2B5EF4-FFF2-40B4-BE49-F238E27FC236}">
                <a16:creationId xmlns:a16="http://schemas.microsoft.com/office/drawing/2014/main" id="{39221E8C-440A-477D-A40C-9A1BBE4F3200}"/>
              </a:ext>
            </a:extLst>
          </p:cNvPr>
          <p:cNvSpPr>
            <a:spLocks noGrp="1"/>
          </p:cNvSpPr>
          <p:nvPr>
            <p:ph type="title"/>
          </p:nvPr>
        </p:nvSpPr>
        <p:spPr/>
        <p:txBody>
          <a:bodyPr/>
          <a:lstStyle/>
          <a:p>
            <a:r>
              <a:rPr lang="en-US" altLang="zh-CN" dirty="0"/>
              <a:t>3 </a:t>
            </a:r>
            <a:r>
              <a:rPr lang="zh-CN" altLang="en-US" dirty="0"/>
              <a:t>创建云主机实例具体过程</a:t>
            </a:r>
          </a:p>
        </p:txBody>
      </p:sp>
    </p:spTree>
    <p:extLst>
      <p:ext uri="{BB962C8B-B14F-4D97-AF65-F5344CB8AC3E}">
        <p14:creationId xmlns:p14="http://schemas.microsoft.com/office/powerpoint/2010/main" val="16302243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9221E8C-440A-477D-A40C-9A1BBE4F3200}"/>
              </a:ext>
            </a:extLst>
          </p:cNvPr>
          <p:cNvSpPr>
            <a:spLocks noGrp="1"/>
          </p:cNvSpPr>
          <p:nvPr>
            <p:ph type="title"/>
          </p:nvPr>
        </p:nvSpPr>
        <p:spPr/>
        <p:txBody>
          <a:bodyPr/>
          <a:lstStyle/>
          <a:p>
            <a:r>
              <a:rPr lang="en-US" altLang="zh-CN" dirty="0"/>
              <a:t>4 </a:t>
            </a:r>
            <a:r>
              <a:rPr lang="en-US" altLang="zh-CN" dirty="0" err="1"/>
              <a:t>Openstack</a:t>
            </a:r>
            <a:r>
              <a:rPr lang="en-US" altLang="zh-CN" dirty="0"/>
              <a:t> </a:t>
            </a:r>
            <a:r>
              <a:rPr lang="zh-CN" altLang="en-US" dirty="0"/>
              <a:t>部署架构</a:t>
            </a:r>
          </a:p>
        </p:txBody>
      </p:sp>
    </p:spTree>
    <p:extLst>
      <p:ext uri="{BB962C8B-B14F-4D97-AF65-F5344CB8AC3E}">
        <p14:creationId xmlns:p14="http://schemas.microsoft.com/office/powerpoint/2010/main" val="135234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a:t>
            </a:r>
            <a:endParaRPr lang="zh-CN" dirty="0">
              <a:latin typeface="Microsoft YaHei UI" panose="020B0503020204020204" pitchFamily="34" charset="-122"/>
              <a:ea typeface="Microsoft YaHei UI" panose="020B0503020204020204" pitchFamily="34" charset="-122"/>
            </a:endParaRPr>
          </a:p>
        </p:txBody>
      </p:sp>
      <p:sp>
        <p:nvSpPr>
          <p:cNvPr id="3" name="文本占位符 2"/>
          <p:cNvSpPr>
            <a:spLocks noGrp="1"/>
          </p:cNvSpPr>
          <p:nvPr>
            <p:ph type="body" idx="1"/>
          </p:nvPr>
        </p:nvSpPr>
        <p:spPr>
          <a:xfrm>
            <a:off x="6028267" y="2402237"/>
            <a:ext cx="5859506" cy="2187226"/>
          </a:xfrm>
        </p:spPr>
        <p:txBody>
          <a:bodyPr>
            <a:noAutofit/>
          </a:bodyPr>
          <a:lstStyle/>
          <a:p>
            <a:r>
              <a:rPr lang="zh-CN" altLang="en-US" sz="2400" dirty="0"/>
              <a:t>行到水穷处，坐看云起时</a:t>
            </a:r>
            <a:endParaRPr lang="zh-CN" sz="24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299756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660931" y="5843741"/>
            <a:ext cx="7340035" cy="338554"/>
          </a:xfrm>
          <a:prstGeom prst="rect">
            <a:avLst/>
          </a:prstGeom>
          <a:noFill/>
        </p:spPr>
        <p:txBody>
          <a:bodyPr wrap="square" rtlCol="0" anchor="t">
            <a:spAutoFit/>
          </a:bodyPr>
          <a:lstStyle/>
          <a:p>
            <a:r>
              <a:rPr lang="zh-CN" altLang="en-US" sz="1600" dirty="0">
                <a:solidFill>
                  <a:schemeClr val="accent5"/>
                </a:solidFill>
                <a:latin typeface="微软雅黑" panose="020B0503020204020204" pitchFamily="34" charset="-122"/>
                <a:ea typeface="微软雅黑" panose="020B0503020204020204" pitchFamily="34" charset="-122"/>
              </a:rPr>
              <a:t>数据来源：https://en.wikipedia.org/wiki/OpenStack</a:t>
            </a:r>
          </a:p>
        </p:txBody>
      </p:sp>
      <p:pic>
        <p:nvPicPr>
          <p:cNvPr id="8" name="图片 7"/>
          <p:cNvPicPr>
            <a:picLocks noChangeAspect="1"/>
          </p:cNvPicPr>
          <p:nvPr/>
        </p:nvPicPr>
        <p:blipFill>
          <a:blip r:embed="rId3"/>
          <a:stretch>
            <a:fillRect/>
          </a:stretch>
        </p:blipFill>
        <p:spPr>
          <a:xfrm>
            <a:off x="2210453" y="1693748"/>
            <a:ext cx="8216156" cy="4003667"/>
          </a:xfrm>
          <a:prstGeom prst="rect">
            <a:avLst/>
          </a:prstGeom>
        </p:spPr>
      </p:pic>
      <p:sp>
        <p:nvSpPr>
          <p:cNvPr id="3" name="标题 2">
            <a:extLst>
              <a:ext uri="{FF2B5EF4-FFF2-40B4-BE49-F238E27FC236}">
                <a16:creationId xmlns:a16="http://schemas.microsoft.com/office/drawing/2014/main" id="{E984A3CB-4C08-404D-AF0C-0B1F1C6A26D0}"/>
              </a:ext>
            </a:extLst>
          </p:cNvPr>
          <p:cNvSpPr>
            <a:spLocks noGrp="1"/>
          </p:cNvSpPr>
          <p:nvPr>
            <p:ph type="title"/>
          </p:nvPr>
        </p:nvSpPr>
        <p:spPr/>
        <p:txBody>
          <a:bodyPr/>
          <a:lstStyle/>
          <a:p>
            <a:r>
              <a:rPr lang="en-US" altLang="zh-CN" dirty="0"/>
              <a:t>1 OpenStack</a:t>
            </a:r>
            <a:r>
              <a:rPr lang="zh-CN" altLang="en-US" dirty="0"/>
              <a:t>简介</a:t>
            </a:r>
          </a:p>
        </p:txBody>
      </p:sp>
      <p:pic>
        <p:nvPicPr>
          <p:cNvPr id="10" name="Picture 2" descr="http://www.yunsd.net/wp-content/uploads/2011/10/OpenStack.jpeg">
            <a:extLst>
              <a:ext uri="{FF2B5EF4-FFF2-40B4-BE49-F238E27FC236}">
                <a16:creationId xmlns:a16="http://schemas.microsoft.com/office/drawing/2014/main" id="{0AE25547-2761-4738-89C2-ED9A6C6A5143}"/>
              </a:ext>
            </a:extLst>
          </p:cNvPr>
          <p:cNvPicPr>
            <a:picLocks noChangeAspect="1"/>
          </p:cNvPicPr>
          <p:nvPr/>
        </p:nvPicPr>
        <p:blipFill>
          <a:blip r:embed="rId4"/>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1965348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6A89B45-CB27-4BE1-8C16-4641DDB5FA6D}"/>
              </a:ext>
            </a:extLst>
          </p:cNvPr>
          <p:cNvSpPr>
            <a:spLocks noGrp="1"/>
          </p:cNvSpPr>
          <p:nvPr>
            <p:ph type="title"/>
          </p:nvPr>
        </p:nvSpPr>
        <p:spPr/>
        <p:txBody>
          <a:bodyPr/>
          <a:lstStyle/>
          <a:p>
            <a:r>
              <a:rPr lang="en-US" altLang="zh-CN" dirty="0"/>
              <a:t>1 OpenStack</a:t>
            </a:r>
            <a:r>
              <a:rPr lang="zh-CN" altLang="en-US" dirty="0"/>
              <a:t>简介</a:t>
            </a:r>
          </a:p>
        </p:txBody>
      </p:sp>
      <p:sp>
        <p:nvSpPr>
          <p:cNvPr id="8" name="文本框 7"/>
          <p:cNvSpPr txBox="1"/>
          <p:nvPr/>
        </p:nvSpPr>
        <p:spPr>
          <a:xfrm>
            <a:off x="2798642" y="5430905"/>
            <a:ext cx="7953992" cy="338554"/>
          </a:xfrm>
          <a:prstGeom prst="rect">
            <a:avLst/>
          </a:prstGeom>
          <a:noFill/>
        </p:spPr>
        <p:txBody>
          <a:bodyPr wrap="square" rtlCol="0">
            <a:spAutoFit/>
          </a:bodyPr>
          <a:lstStyle/>
          <a:p>
            <a:r>
              <a:rPr lang="zh-CN" altLang="en-US" sz="1600" dirty="0">
                <a:solidFill>
                  <a:schemeClr val="bg1">
                    <a:lumMod val="50000"/>
                  </a:schemeClr>
                </a:solidFill>
                <a:latin typeface="微软雅黑" panose="020B0503020204020204" pitchFamily="34" charset="-122"/>
                <a:ea typeface="微软雅黑" panose="020B0503020204020204" pitchFamily="34" charset="-122"/>
              </a:rPr>
              <a:t>对数据中心中的计算资源、网络资源、存储资源进行统一管理控制</a:t>
            </a:r>
          </a:p>
        </p:txBody>
      </p:sp>
      <p:pic>
        <p:nvPicPr>
          <p:cNvPr id="18435" name="Picture 2" descr="C:\Users\Administrator\Desktop\OpenStack 2013\Final Thesis\openstack-software-diagram.png"/>
          <p:cNvPicPr>
            <a:picLocks noChangeAspect="1" noChangeArrowheads="1"/>
          </p:cNvPicPr>
          <p:nvPr/>
        </p:nvPicPr>
        <p:blipFill>
          <a:blip r:embed="rId3"/>
          <a:srcRect/>
          <a:stretch>
            <a:fillRect/>
          </a:stretch>
        </p:blipFill>
        <p:spPr bwMode="auto">
          <a:xfrm>
            <a:off x="2798642" y="1875380"/>
            <a:ext cx="6594715" cy="2846090"/>
          </a:xfrm>
          <a:prstGeom prst="rect">
            <a:avLst/>
          </a:prstGeom>
          <a:noFill/>
          <a:ln w="9525">
            <a:noFill/>
            <a:miter lim="800000"/>
            <a:headEnd/>
            <a:tailEnd/>
          </a:ln>
        </p:spPr>
      </p:pic>
      <p:pic>
        <p:nvPicPr>
          <p:cNvPr id="11" name="Picture 2" descr="http://www.yunsd.net/wp-content/uploads/2011/10/OpenStack.jpeg">
            <a:extLst>
              <a:ext uri="{FF2B5EF4-FFF2-40B4-BE49-F238E27FC236}">
                <a16:creationId xmlns:a16="http://schemas.microsoft.com/office/drawing/2014/main" id="{4DDFAED0-815D-4FB5-9D97-4BE744703C92}"/>
              </a:ext>
            </a:extLst>
          </p:cNvPr>
          <p:cNvPicPr>
            <a:picLocks noChangeAspect="1"/>
          </p:cNvPicPr>
          <p:nvPr/>
        </p:nvPicPr>
        <p:blipFill>
          <a:blip r:embed="rId4"/>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2135806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E42989B-9193-40EF-8070-BF730CB2C5E9}"/>
              </a:ext>
            </a:extLst>
          </p:cNvPr>
          <p:cNvSpPr>
            <a:spLocks noGrp="1"/>
          </p:cNvSpPr>
          <p:nvPr>
            <p:ph type="title"/>
          </p:nvPr>
        </p:nvSpPr>
        <p:spPr/>
        <p:txBody>
          <a:bodyPr/>
          <a:lstStyle/>
          <a:p>
            <a:r>
              <a:rPr lang="en-US" altLang="zh-CN" dirty="0"/>
              <a:t>2  OpenStack</a:t>
            </a:r>
            <a:r>
              <a:rPr lang="zh-CN" altLang="en-US" dirty="0"/>
              <a:t>组件介绍</a:t>
            </a:r>
          </a:p>
        </p:txBody>
      </p:sp>
      <p:sp>
        <p:nvSpPr>
          <p:cNvPr id="2" name="灯片编号占位符 1"/>
          <p:cNvSpPr>
            <a:spLocks noGrp="1"/>
          </p:cNvSpPr>
          <p:nvPr>
            <p:ph type="sldNum" sz="quarter" idx="12"/>
          </p:nvPr>
        </p:nvSpPr>
        <p:spPr/>
        <p:txBody>
          <a:bodyPr/>
          <a:lstStyle/>
          <a:p>
            <a:pPr>
              <a:defRPr/>
            </a:pPr>
            <a:fld id="{D83D0AD7-0B8E-49DE-9211-78A7EF9A2F25}" type="slidenum">
              <a:rPr lang="en-US" altLang="zh-CN" smtClean="0"/>
              <a:t>7</a:t>
            </a:fld>
            <a:endParaRPr lang="en-US" altLang="zh-CN"/>
          </a:p>
        </p:txBody>
      </p:sp>
      <p:pic>
        <p:nvPicPr>
          <p:cNvPr id="3" name="图片 2"/>
          <p:cNvPicPr>
            <a:picLocks noChangeAspect="1"/>
          </p:cNvPicPr>
          <p:nvPr/>
        </p:nvPicPr>
        <p:blipFill>
          <a:blip r:embed="rId3"/>
          <a:stretch>
            <a:fillRect/>
          </a:stretch>
        </p:blipFill>
        <p:spPr>
          <a:xfrm>
            <a:off x="2092676" y="1730181"/>
            <a:ext cx="8006648" cy="3600675"/>
          </a:xfrm>
          <a:prstGeom prst="rect">
            <a:avLst/>
          </a:prstGeom>
        </p:spPr>
      </p:pic>
      <p:sp>
        <p:nvSpPr>
          <p:cNvPr id="6" name="文本框 5"/>
          <p:cNvSpPr txBox="1"/>
          <p:nvPr/>
        </p:nvSpPr>
        <p:spPr>
          <a:xfrm>
            <a:off x="3825829" y="5753231"/>
            <a:ext cx="5713826" cy="338554"/>
          </a:xfrm>
          <a:prstGeom prst="rect">
            <a:avLst/>
          </a:prstGeom>
          <a:noFill/>
        </p:spPr>
        <p:txBody>
          <a:bodyPr wrap="square" rtlCol="0" anchor="t">
            <a:spAutoFit/>
          </a:bodyPr>
          <a:lstStyle/>
          <a:p>
            <a:r>
              <a:rPr lang="zh-CN" altLang="en-US" sz="1600" dirty="0">
                <a:solidFill>
                  <a:srgbClr val="0070C0"/>
                </a:solidFill>
                <a:latin typeface="微软雅黑" panose="020B0503020204020204" pitchFamily="34" charset="-122"/>
                <a:ea typeface="微软雅黑" panose="020B0503020204020204" pitchFamily="34" charset="-122"/>
              </a:rPr>
              <a:t>官网链接地址：https://www.openstack.org/software/</a:t>
            </a:r>
          </a:p>
        </p:txBody>
      </p:sp>
      <p:pic>
        <p:nvPicPr>
          <p:cNvPr id="9" name="Picture 2" descr="http://www.yunsd.net/wp-content/uploads/2011/10/OpenStack.jpeg">
            <a:extLst>
              <a:ext uri="{FF2B5EF4-FFF2-40B4-BE49-F238E27FC236}">
                <a16:creationId xmlns:a16="http://schemas.microsoft.com/office/drawing/2014/main" id="{2DE0F5FF-1631-4C73-9E16-E322FCB6F033}"/>
              </a:ext>
            </a:extLst>
          </p:cNvPr>
          <p:cNvPicPr>
            <a:picLocks noChangeAspect="1"/>
          </p:cNvPicPr>
          <p:nvPr/>
        </p:nvPicPr>
        <p:blipFill>
          <a:blip r:embed="rId4"/>
          <a:stretch>
            <a:fillRect/>
          </a:stretch>
        </p:blipFill>
        <p:spPr>
          <a:xfrm>
            <a:off x="10509604" y="5325259"/>
            <a:ext cx="1336029" cy="1380843"/>
          </a:xfrm>
          <a:prstGeom prst="rect">
            <a:avLst/>
          </a:prstGeom>
          <a:noFill/>
          <a:ln w="9525">
            <a:noFill/>
          </a:ln>
        </p:spPr>
      </p:pic>
    </p:spTree>
    <p:extLst>
      <p:ext uri="{BB962C8B-B14F-4D97-AF65-F5344CB8AC3E}">
        <p14:creationId xmlns:p14="http://schemas.microsoft.com/office/powerpoint/2010/main" val="2951426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2100" y="2795477"/>
            <a:ext cx="3882760" cy="24887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1"/>
          <p:cNvSpPr txBox="1"/>
          <p:nvPr/>
        </p:nvSpPr>
        <p:spPr>
          <a:xfrm>
            <a:off x="872067" y="1537652"/>
            <a:ext cx="8509000" cy="581057"/>
          </a:xfrm>
          <a:prstGeom prst="rect">
            <a:avLst/>
          </a:prstGeom>
          <a:noFill/>
        </p:spPr>
        <p:txBody>
          <a:bodyPr wrap="square" rtlCol="0">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Keystone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作为</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Openstack</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的核心模块，为</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Nova(</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计算</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),Glance(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镜像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),Swift(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对象存储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),Cinder(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块存储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),Neutron(</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网络</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以及</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Horizon(Dashboard)</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提供认证服务</a:t>
            </a:r>
          </a:p>
        </p:txBody>
      </p:sp>
      <p:sp>
        <p:nvSpPr>
          <p:cNvPr id="8" name="文本框 7">
            <a:extLst>
              <a:ext uri="{FF2B5EF4-FFF2-40B4-BE49-F238E27FC236}">
                <a16:creationId xmlns:a16="http://schemas.microsoft.com/office/drawing/2014/main" id="{9F5DFD78-DD9B-4260-ACF9-23F09134AEBA}"/>
              </a:ext>
            </a:extLst>
          </p:cNvPr>
          <p:cNvSpPr txBox="1"/>
          <p:nvPr/>
        </p:nvSpPr>
        <p:spPr>
          <a:xfrm>
            <a:off x="872067" y="4132384"/>
            <a:ext cx="1338828"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认证和授权</a:t>
            </a:r>
            <a:endParaRPr lang="en-US" altLang="zh-CN"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4244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002C76C1-76E7-4FEF-BB61-AD982D24E247}"/>
              </a:ext>
            </a:extLst>
          </p:cNvPr>
          <p:cNvSpPr>
            <a:spLocks noGrp="1"/>
          </p:cNvSpPr>
          <p:nvPr>
            <p:ph type="title" orient="vert"/>
          </p:nvPr>
        </p:nvSpPr>
        <p:spPr/>
        <p:txBody>
          <a:bodyPr vert="horz">
            <a:normAutofit/>
          </a:bodyPr>
          <a:lstStyle/>
          <a:p>
            <a:r>
              <a:rPr lang="en-US" altLang="zh-CN" sz="2800" dirty="0">
                <a:solidFill>
                  <a:schemeClr val="accent4"/>
                </a:solidFill>
              </a:rPr>
              <a:t>Keystone</a:t>
            </a:r>
            <a:br>
              <a:rPr lang="en-US" altLang="zh-CN" sz="2800" dirty="0"/>
            </a:br>
            <a:r>
              <a:rPr lang="en-US" altLang="zh-CN" sz="2800" dirty="0"/>
              <a:t>Glance</a:t>
            </a:r>
            <a:br>
              <a:rPr lang="en-US" altLang="zh-CN" sz="2800" dirty="0"/>
            </a:br>
            <a:r>
              <a:rPr lang="en-US" altLang="zh-CN" sz="2800" dirty="0"/>
              <a:t>Nova</a:t>
            </a:r>
            <a:br>
              <a:rPr lang="en-US" altLang="zh-CN" sz="2800" dirty="0"/>
            </a:br>
            <a:r>
              <a:rPr lang="en-US" altLang="zh-CN" sz="2800" dirty="0"/>
              <a:t>Neutron</a:t>
            </a:r>
            <a:br>
              <a:rPr lang="en-US" altLang="zh-CN" sz="2800" dirty="0"/>
            </a:br>
            <a:r>
              <a:rPr lang="en-US" altLang="zh-CN" sz="2800" dirty="0"/>
              <a:t>Swift</a:t>
            </a:r>
            <a:br>
              <a:rPr lang="en-US" altLang="zh-CN" sz="2800" dirty="0"/>
            </a:br>
            <a:r>
              <a:rPr lang="en-US" altLang="zh-CN" sz="2800" dirty="0"/>
              <a:t>Cinder</a:t>
            </a:r>
            <a:br>
              <a:rPr lang="en-US" altLang="zh-CN" sz="2800" dirty="0"/>
            </a:br>
            <a:r>
              <a:rPr lang="en-US" altLang="zh-CN" sz="2800" dirty="0"/>
              <a:t>Horizon</a:t>
            </a:r>
            <a:endParaRPr lang="zh-CN" altLang="en-US" sz="2800" dirty="0"/>
          </a:p>
        </p:txBody>
      </p:sp>
      <p:sp>
        <p:nvSpPr>
          <p:cNvPr id="5" name="标题 1"/>
          <p:cNvSpPr txBox="1"/>
          <p:nvPr/>
        </p:nvSpPr>
        <p:spPr>
          <a:xfrm>
            <a:off x="812787" y="365125"/>
            <a:ext cx="8046421" cy="495759"/>
          </a:xfrm>
          <a:prstGeom prst="rect">
            <a:avLst/>
          </a:prstGeom>
        </p:spPr>
        <p:txBody>
          <a:bodyPr/>
          <a:lstStyle/>
          <a:p>
            <a:pPr defTabSz="896315">
              <a:defRPr/>
            </a:pP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组件介绍</a:t>
            </a:r>
            <a:r>
              <a:rPr lang="zh-CN" altLang="en-US" sz="2823" b="1" kern="0" dirty="0" err="1">
                <a:solidFill>
                  <a:schemeClr val="accent2"/>
                </a:solidFill>
                <a:latin typeface="微软雅黑" panose="020B0503020204020204" pitchFamily="34" charset="-122"/>
                <a:ea typeface="微软雅黑" panose="020B0503020204020204" pitchFamily="34" charset="-122"/>
                <a:cs typeface="+mj-cs"/>
                <a:sym typeface="+mn-ea"/>
              </a:rPr>
              <a:t>之</a:t>
            </a:r>
            <a:r>
              <a:rPr lang="en-US" altLang="zh-CN" sz="2823" b="1" kern="0" dirty="0" err="1">
                <a:solidFill>
                  <a:schemeClr val="accent2"/>
                </a:solidFill>
                <a:latin typeface="微软雅黑" panose="020B0503020204020204" pitchFamily="34" charset="-122"/>
                <a:ea typeface="微软雅黑" panose="020B0503020204020204" pitchFamily="34" charset="-122"/>
                <a:cs typeface="+mj-cs"/>
                <a:sym typeface="+mn-ea"/>
              </a:rPr>
              <a:t>身份验证组件Keystone</a:t>
            </a:r>
          </a:p>
        </p:txBody>
      </p:sp>
      <p:sp>
        <p:nvSpPr>
          <p:cNvPr id="6" name="Title 1">
            <a:extLst>
              <a:ext uri="{FF2B5EF4-FFF2-40B4-BE49-F238E27FC236}">
                <a16:creationId xmlns:a16="http://schemas.microsoft.com/office/drawing/2014/main" id="{A26E8FD8-4A76-469C-B6C9-FF950C4A4E5A}"/>
              </a:ext>
            </a:extLst>
          </p:cNvPr>
          <p:cNvSpPr>
            <a:spLocks noGrp="1"/>
          </p:cNvSpPr>
          <p:nvPr/>
        </p:nvSpPr>
        <p:spPr>
          <a:xfrm>
            <a:off x="815965" y="1394701"/>
            <a:ext cx="8436621" cy="418182"/>
          </a:xfrm>
          <a:prstGeom prst="rect">
            <a:avLst/>
          </a:prstGeom>
          <a:noFill/>
          <a:ln w="9525">
            <a:noFill/>
            <a:miter lim="800000"/>
          </a:ln>
        </p:spPr>
        <p:txBody>
          <a:bodyPr vert="horz" wrap="square" lIns="89894" tIns="44947" rIns="89894" bIns="44947" numCol="1" anchor="ctr" anchorCtr="0" compatLnSpc="1">
            <a:noAutofit/>
          </a:bodyPr>
          <a:lstStyle>
            <a:lvl1pPr algn="ctr" rtl="0" eaLnBrk="1" fontAlgn="base" hangingPunct="1">
              <a:spcBef>
                <a:spcPct val="0"/>
              </a:spcBef>
              <a:spcAft>
                <a:spcPct val="0"/>
              </a:spcAft>
              <a:defRPr sz="4900" b="1" i="0">
                <a:solidFill>
                  <a:srgbClr val="000000"/>
                </a:solidFill>
                <a:latin typeface="HP Simplified" pitchFamily="34" charset="0"/>
                <a:ea typeface="+mj-ea"/>
                <a:cs typeface="HP Simplified" pitchFamily="34" charset="0"/>
              </a:defRPr>
            </a:lvl1pPr>
            <a:lvl2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2pPr>
            <a:lvl3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3pPr>
            <a:lvl4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4pPr>
            <a:lvl5pPr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5pPr>
            <a:lvl6pPr marL="509270"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6pPr>
            <a:lvl7pPr marL="101917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7pPr>
            <a:lvl8pPr marL="152844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8pPr>
            <a:lvl9pPr marL="2037715" algn="ctr" rtl="0" eaLnBrk="1" fontAlgn="base" hangingPunct="1">
              <a:spcBef>
                <a:spcPct val="0"/>
              </a:spcBef>
              <a:spcAft>
                <a:spcPct val="0"/>
              </a:spcAft>
              <a:defRPr sz="4900">
                <a:solidFill>
                  <a:schemeClr val="tx2"/>
                </a:solidFill>
                <a:latin typeface="Arial" panose="020B0604020202020204" pitchFamily="34" charset="0"/>
                <a:ea typeface="宋体" panose="02010600030101010101" pitchFamily="2" charset="-122"/>
              </a:defRPr>
            </a:lvl9pPr>
          </a:lstStyle>
          <a:p>
            <a:pPr algn="l"/>
            <a:r>
              <a:rPr lang="en-US" altLang="zh-CN" sz="2000" dirty="0">
                <a:latin typeface="微软雅黑" panose="020B0503020204020204" pitchFamily="34" charset="-122"/>
                <a:ea typeface="微软雅黑" panose="020B0503020204020204" pitchFamily="34" charset="-122"/>
              </a:rPr>
              <a:t>Keystone</a:t>
            </a:r>
            <a:r>
              <a:rPr lang="zh-CN" altLang="en-US" sz="2000" dirty="0">
                <a:latin typeface="微软雅黑" panose="020B0503020204020204" pitchFamily="34" charset="-122"/>
                <a:ea typeface="微软雅黑" panose="020B0503020204020204" pitchFamily="34" charset="-122"/>
              </a:rPr>
              <a:t>基本概念介绍之一</a:t>
            </a:r>
            <a:endParaRPr lang="en-US" sz="2000"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1D0379D-A9D8-4A4F-9A7E-ED807B81AB92}"/>
              </a:ext>
            </a:extLst>
          </p:cNvPr>
          <p:cNvSpPr/>
          <p:nvPr/>
        </p:nvSpPr>
        <p:spPr>
          <a:xfrm>
            <a:off x="812787" y="1812883"/>
            <a:ext cx="8439799" cy="4524315"/>
          </a:xfrm>
          <a:prstGeom prst="rect">
            <a:avLst/>
          </a:prstGeom>
        </p:spPr>
        <p:txBody>
          <a:bodyPr wrap="square">
            <a:spAutoFit/>
          </a:bodyPr>
          <a:lstStyle/>
          <a:p>
            <a:pPr marL="151253" indent="-151253">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User</a:t>
            </a:r>
            <a:r>
              <a:rPr lang="en-US" altLang="zh-CN" sz="1600" dirty="0">
                <a:latin typeface="微软雅黑" panose="020B0503020204020204" pitchFamily="34" charset="-122"/>
                <a:ea typeface="微软雅黑" panose="020B0503020204020204" pitchFamily="34" charset="-122"/>
              </a:rPr>
              <a:t> </a:t>
            </a:r>
          </a:p>
          <a:p>
            <a:r>
              <a:rPr lang="zh-CN" altLang="en-US" sz="1600" dirty="0">
                <a:latin typeface="微软雅黑" panose="020B0503020204020204" pitchFamily="34" charset="-122"/>
                <a:ea typeface="微软雅黑" panose="020B0503020204020204" pitchFamily="34" charset="-122"/>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即用户，他们代表可以通过</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keystone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进行访问的人或程序。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通过认证信息（</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credentials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，如密码、</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API Keys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等）进行验证。 </a:t>
            </a:r>
          </a:p>
          <a:p>
            <a:pPr marL="151253" indent="-151253">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Project(</a:t>
            </a:r>
            <a:r>
              <a:rPr lang="zh-CN" altLang="en-US" sz="1600" b="1" dirty="0">
                <a:latin typeface="微软雅黑" panose="020B0503020204020204" pitchFamily="34" charset="-122"/>
                <a:ea typeface="微软雅黑" panose="020B0503020204020204" pitchFamily="34" charset="-122"/>
              </a:rPr>
              <a:t>旧的使用</a:t>
            </a:r>
            <a:r>
              <a:rPr lang="en-US" altLang="zh-CN" sz="1600" b="1" dirty="0">
                <a:latin typeface="微软雅黑" panose="020B0503020204020204" pitchFamily="34" charset="-122"/>
                <a:ea typeface="微软雅黑" panose="020B0503020204020204" pitchFamily="34" charset="-122"/>
              </a:rPr>
              <a:t>Tenant)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　　它是各个服务中的一些可以访问的资源集合。例如，在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Nova</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中一个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Project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可以是一些机器，在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Swift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Glance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中一个</a:t>
            </a:r>
            <a:r>
              <a:rPr lang="en-US" altLang="zh-CN" sz="1600">
                <a:solidFill>
                  <a:schemeClr val="bg1">
                    <a:lumMod val="50000"/>
                  </a:schemeClr>
                </a:solidFill>
                <a:latin typeface="微软雅黑" panose="020B0503020204020204" pitchFamily="34" charset="-122"/>
                <a:ea typeface="微软雅黑" panose="020B0503020204020204" pitchFamily="34" charset="-122"/>
              </a:rPr>
              <a:t>project</a:t>
            </a:r>
            <a:r>
              <a:rPr lang="zh-CN" altLang="en-US" sz="1600">
                <a:solidFill>
                  <a:schemeClr val="bg1">
                    <a:lumMod val="50000"/>
                  </a:schemeClr>
                </a:solidFill>
                <a:latin typeface="微软雅黑" panose="020B0503020204020204" pitchFamily="34" charset="-122"/>
                <a:ea typeface="微软雅黑" panose="020B0503020204020204" pitchFamily="34" charset="-122"/>
              </a:rPr>
              <a:t>可以</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是一些镜像存储，在</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Neutron</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中一个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Project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可以是一些网络资源。</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默认的总是绑定到某些</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Project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上。 </a:t>
            </a:r>
          </a:p>
          <a:p>
            <a:pPr marL="151253" indent="-151253">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Role </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即角色，</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代表一组用户可以访问的资源权限，例如</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Nova</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中的虚拟机、</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Glance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中的镜像。</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Users</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可以被添加到任意一个全局的或租户的角色中。在全局的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中，用户的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权限作用于所有的租户，即可以对所有的租户执行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规定的权限；在租户内的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中，用户仅能在当前租户内执行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规定的权限。 </a:t>
            </a:r>
          </a:p>
          <a:p>
            <a:pPr marL="151253" indent="-151253">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Service </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Service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即服务，如</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Nova</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Glance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Swift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。根据前三个概念（</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dirty="0" err="1">
                <a:solidFill>
                  <a:schemeClr val="bg1">
                    <a:lumMod val="50000"/>
                  </a:schemeClr>
                </a:solidFill>
                <a:latin typeface="微软雅黑" panose="020B0503020204020204" pitchFamily="34" charset="-122"/>
                <a:ea typeface="微软雅黑" panose="020B0503020204020204" pitchFamily="34" charset="-122"/>
              </a:rPr>
              <a:t>Porject</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和</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Role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）一个服务可以确认当前用户是否具有访问其资源的权限。但是当一个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user</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尝试着访问其租户内的</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service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时，他必须知道这个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service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是否存在以及如何访问这个</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service</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a:t>
            </a:r>
          </a:p>
          <a:p>
            <a:r>
              <a:rPr lang="zh-CN" altLang="en-US" sz="1600" dirty="0">
                <a:solidFill>
                  <a:schemeClr val="bg1">
                    <a:lumMod val="50000"/>
                  </a:schemeClr>
                </a:solidFill>
                <a:latin typeface="微软雅黑" panose="020B0503020204020204" pitchFamily="34" charset="-122"/>
                <a:ea typeface="微软雅黑" panose="020B0503020204020204" pitchFamily="34" charset="-122"/>
              </a:rPr>
              <a:t>这里通常使用一些不同的名称表示不同的服务。</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3301655"/>
      </p:ext>
    </p:extLst>
  </p:cSld>
  <p:clrMapOvr>
    <a:masterClrMapping/>
  </p:clrMapOvr>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elcomeDoc" id="{E1E7EDF9-8B79-4E5D-B508-2301E35CD219}" vid="{4342E303-0389-44F2-B6F0-C13C203CC59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D8DBC0A1-66E1-4B9D-88C2-9B3A32A214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2056</Words>
  <Application>Microsoft Office PowerPoint</Application>
  <PresentationFormat>宽屏</PresentationFormat>
  <Paragraphs>305</Paragraphs>
  <Slides>48</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HP Simplified</vt:lpstr>
      <vt:lpstr>Microsoft YaHei UI</vt:lpstr>
      <vt:lpstr>仿宋</vt:lpstr>
      <vt:lpstr>宋体</vt:lpstr>
      <vt:lpstr>Microsoft YaHei</vt:lpstr>
      <vt:lpstr>Microsoft YaHei</vt:lpstr>
      <vt:lpstr>Arial</vt:lpstr>
      <vt:lpstr>Calibri</vt:lpstr>
      <vt:lpstr>High Tower Text</vt:lpstr>
      <vt:lpstr>Segoe UI</vt:lpstr>
      <vt:lpstr>Wingdings</vt:lpstr>
      <vt:lpstr>Wingdings 3</vt:lpstr>
      <vt:lpstr>WelcomeDoc</vt:lpstr>
      <vt:lpstr>Openstack简介及组件架构</vt:lpstr>
      <vt:lpstr>openstack</vt:lpstr>
      <vt:lpstr>1 OpenStack简介</vt:lpstr>
      <vt:lpstr>1 OpenStack简介</vt:lpstr>
      <vt:lpstr>1 OpenStack简介</vt:lpstr>
      <vt:lpstr>1 OpenStack简介</vt:lpstr>
      <vt:lpstr>2  OpenStack组件介绍</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Keystone Glance Nova Neutron Swift Cinder Horizon</vt:lpstr>
      <vt:lpstr>3 创建云主机实例具体过程</vt:lpstr>
      <vt:lpstr>3 创建云主机实例具体过程</vt:lpstr>
      <vt:lpstr>4 Openstack 部署架构</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2013-09-05T01:41:42Z</dcterms:created>
  <dcterms:modified xsi:type="dcterms:W3CDTF">2017-12-21T07:20:48Z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TC029239449991</vt:lpwstr>
  </property>
</Properties>
</file>